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56" r:id="rId3"/>
    <p:sldId id="260" r:id="rId4"/>
    <p:sldId id="262" r:id="rId5"/>
    <p:sldId id="268" r:id="rId6"/>
    <p:sldId id="269" r:id="rId7"/>
    <p:sldId id="270" r:id="rId8"/>
    <p:sldId id="274" r:id="rId9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488" autoAdjust="0"/>
  </p:normalViewPr>
  <p:slideViewPr>
    <p:cSldViewPr>
      <p:cViewPr>
        <p:scale>
          <a:sx n="76" d="100"/>
          <a:sy n="76" d="100"/>
        </p:scale>
        <p:origin x="-1206" y="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4EC7B0-6AE6-42A7-9D60-D03DE09C4AF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069181-2B59-4309-8578-F798B40CE7D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0A465F-77C7-4E44-8303-4741EAD2AFC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DF3F3-A8A9-4375-A03C-646410083B4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66FCE-29F5-45AD-88C4-D7FA5323D2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7BC25-F302-4917-85B9-724B7AB44DC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CA9AAE-FF77-4AA4-9696-2738BF085E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4ADD9F-7AE4-45B6-823F-9CB82F8168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A569BE-2836-47FE-B41D-B042D5DCB5E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D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3420FF-0138-4EDA-8F28-D552DEFA56B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D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DO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5F9193-AF1D-4C35-8A94-1C485C0B852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DO" smtClean="0"/>
              <a:t>Click to edit Master text styles</a:t>
            </a:r>
          </a:p>
          <a:p>
            <a:pPr lvl="1"/>
            <a:r>
              <a:rPr lang="en-US" altLang="es-DO" smtClean="0"/>
              <a:t>Second level</a:t>
            </a:r>
          </a:p>
          <a:p>
            <a:pPr lvl="2"/>
            <a:r>
              <a:rPr lang="en-US" altLang="es-DO" smtClean="0"/>
              <a:t>Third level</a:t>
            </a:r>
          </a:p>
          <a:p>
            <a:pPr lvl="3"/>
            <a:r>
              <a:rPr lang="en-US" altLang="es-DO" smtClean="0"/>
              <a:t>Fourth level</a:t>
            </a:r>
          </a:p>
          <a:p>
            <a:pPr lvl="4"/>
            <a:r>
              <a:rPr lang="en-US" altLang="es-DO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58EBD3C-77D7-4313-A835-2A34AFC56590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D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png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png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3.png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png"/><Relationship Id="rId4" Type="http://schemas.openxmlformats.org/officeDocument/2006/relationships/image" Target="../media/image6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3.png"/><Relationship Id="rId4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3.png"/><Relationship Id="rId4" Type="http://schemas.openxmlformats.org/officeDocument/2006/relationships/image" Target="../media/image8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3.png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3 Marcador de contenido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357554" y="189942"/>
            <a:ext cx="2634288" cy="1167356"/>
          </a:xfrm>
        </p:spPr>
      </p:pic>
      <p:sp>
        <p:nvSpPr>
          <p:cNvPr id="2051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s-DO"/>
          </a:p>
        </p:txBody>
      </p:sp>
      <p:sp>
        <p:nvSpPr>
          <p:cNvPr id="2053" name="Rectangle 6"/>
          <p:cNvSpPr>
            <a:spLocks noChangeArrowheads="1"/>
          </p:cNvSpPr>
          <p:nvPr/>
        </p:nvSpPr>
        <p:spPr bwMode="auto">
          <a:xfrm>
            <a:off x="304800" y="48178"/>
            <a:ext cx="8534400" cy="2015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 smtClean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endParaRPr lang="es-DO" sz="1400" dirty="0">
              <a:cs typeface="Times New Roman" pitchFamily="18" charset="0"/>
            </a:endParaRPr>
          </a:p>
          <a:p>
            <a:pPr algn="ctr" eaLnBrk="0" hangingPunct="0">
              <a:tabLst>
                <a:tab pos="1123950" algn="l"/>
              </a:tabLst>
            </a:pPr>
            <a:r>
              <a:rPr lang="es-DO" b="1" dirty="0" smtClean="0">
                <a:cs typeface="Times New Roman" pitchFamily="18" charset="0"/>
              </a:rPr>
              <a:t>OFICINA </a:t>
            </a:r>
            <a:r>
              <a:rPr lang="es-DO" b="1" dirty="0">
                <a:cs typeface="Times New Roman" pitchFamily="18" charset="0"/>
              </a:rPr>
              <a:t>NACIONAL DE LA PROPIEDAD INDUSTRIAL</a:t>
            </a:r>
            <a:endParaRPr lang="es-DO" b="1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“Año de la Innovación y la Competitividad</a:t>
            </a:r>
            <a:r>
              <a:rPr lang="es-ES_tradnl" sz="1200" b="1" dirty="0">
                <a:cs typeface="Times New Roman" pitchFamily="18" charset="0"/>
              </a:rPr>
              <a:t>” </a:t>
            </a:r>
            <a:r>
              <a:rPr lang="es-ES_tradnl" sz="1200" dirty="0">
                <a:cs typeface="Times New Roman" pitchFamily="18" charset="0"/>
              </a:rPr>
              <a:t> </a:t>
            </a:r>
            <a:endParaRPr lang="es-DO" sz="1200" dirty="0"/>
          </a:p>
          <a:p>
            <a:pPr algn="ctr" eaLnBrk="0" hangingPunct="0">
              <a:tabLst>
                <a:tab pos="1123950" algn="l"/>
              </a:tabLst>
            </a:pPr>
            <a:r>
              <a:rPr lang="es-ES" sz="1200" b="1" dirty="0">
                <a:cs typeface="Times New Roman" pitchFamily="18" charset="0"/>
              </a:rPr>
              <a:t>                                     </a:t>
            </a:r>
            <a:r>
              <a:rPr lang="es-ES" sz="1100" b="1" dirty="0">
                <a:cs typeface="Times New Roman" pitchFamily="18" charset="0"/>
              </a:rPr>
              <a:t>                                                                                                                                                                                    </a:t>
            </a:r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57158" y="2714620"/>
            <a:ext cx="8001056" cy="280076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s-ES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Graficas </a:t>
            </a:r>
            <a:r>
              <a:rPr lang="es-E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Estadísticas sobre publicaciones de registros</a:t>
            </a:r>
            <a:endParaRPr lang="es-E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Abril  </a:t>
            </a:r>
            <a:r>
              <a:rPr lang="es-ES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– </a:t>
            </a: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Junio 2019</a:t>
            </a:r>
          </a:p>
          <a:p>
            <a:pPr algn="ctr">
              <a:defRPr/>
            </a:pPr>
            <a:endParaRPr lang="es-ES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endParaRPr lang="es-ES" sz="2000" b="1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ctr">
              <a:defRPr/>
            </a:pPr>
            <a:r>
              <a:rPr lang="es-ES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                                                               </a:t>
            </a:r>
            <a:r>
              <a:rPr lang="es-ES" sz="1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División de Publicaciones</a:t>
            </a:r>
            <a:endParaRPr lang="es-ES" sz="1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6943102"/>
              </p:ext>
            </p:extLst>
          </p:nvPr>
        </p:nvGraphicFramePr>
        <p:xfrm>
          <a:off x="501650" y="1516063"/>
          <a:ext cx="7713688" cy="4882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7" name="Gráfico" r:id="rId3" imgW="8562923" imgH="5429151" progId="MSGraph.Chart.8">
                  <p:embed followColorScheme="full"/>
                </p:oleObj>
              </mc:Choice>
              <mc:Fallback>
                <p:oleObj name="Gráfico" r:id="rId3" imgW="8562923" imgH="5429151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1650" y="1516063"/>
                        <a:ext cx="7713688" cy="488229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611188" y="915988"/>
            <a:ext cx="74882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ES" altLang="es-DO" b="1" dirty="0"/>
              <a:t>Grafico publicaciones de las siguientes </a:t>
            </a:r>
            <a:r>
              <a:rPr lang="es-ES" altLang="es-DO" b="1" dirty="0" smtClean="0"/>
              <a:t>modalidades. Trimestre </a:t>
            </a:r>
          </a:p>
          <a:p>
            <a:pPr algn="ctr"/>
            <a:r>
              <a:rPr lang="es-ES" altLang="es-DO" b="1" dirty="0" smtClean="0"/>
              <a:t>15 </a:t>
            </a:r>
            <a:r>
              <a:rPr lang="es-ES" altLang="es-DO" b="1" dirty="0"/>
              <a:t>de </a:t>
            </a:r>
            <a:r>
              <a:rPr lang="es-ES" altLang="es-DO" b="1" dirty="0" smtClean="0"/>
              <a:t>abril </a:t>
            </a:r>
            <a:r>
              <a:rPr lang="es-ES" altLang="es-DO" b="1" dirty="0"/>
              <a:t>– </a:t>
            </a:r>
            <a:r>
              <a:rPr lang="es-ES" altLang="es-DO" b="1" dirty="0" smtClean="0"/>
              <a:t>30 </a:t>
            </a:r>
            <a:r>
              <a:rPr lang="es-ES" altLang="es-DO" b="1" dirty="0"/>
              <a:t>de </a:t>
            </a:r>
            <a:r>
              <a:rPr lang="es-ES" altLang="es-DO" b="1" dirty="0" smtClean="0"/>
              <a:t>junio </a:t>
            </a:r>
            <a:r>
              <a:rPr lang="es-ES" altLang="es-DO" b="1" dirty="0"/>
              <a:t>2019</a:t>
            </a:r>
            <a:endParaRPr lang="en-US" altLang="es-DO" b="1" dirty="0"/>
          </a:p>
        </p:txBody>
      </p:sp>
      <p:sp>
        <p:nvSpPr>
          <p:cNvPr id="3076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3077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8183639"/>
              </p:ext>
            </p:extLst>
          </p:nvPr>
        </p:nvGraphicFramePr>
        <p:xfrm>
          <a:off x="428596" y="1214422"/>
          <a:ext cx="7143800" cy="5005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1" name="Gráfico" r:id="rId3" imgW="8867892" imgH="6219828" progId="MSGraph.Chart.8">
                  <p:embed followColorScheme="full"/>
                </p:oleObj>
              </mc:Choice>
              <mc:Fallback>
                <p:oleObj name="Gráfico" r:id="rId3" imgW="8867892" imgH="6219828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596" y="1214422"/>
                        <a:ext cx="7143800" cy="500549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9" name="1 Título"/>
          <p:cNvSpPr txBox="1">
            <a:spLocks/>
          </p:cNvSpPr>
          <p:nvPr/>
        </p:nvSpPr>
        <p:spPr bwMode="auto">
          <a:xfrm>
            <a:off x="107950" y="109538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410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47625"/>
            <a:ext cx="1738312" cy="77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2141332"/>
              </p:ext>
            </p:extLst>
          </p:nvPr>
        </p:nvGraphicFramePr>
        <p:xfrm>
          <a:off x="120650" y="709613"/>
          <a:ext cx="7651505" cy="536259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65" name="Gráfico" r:id="rId3" imgW="9658399" imgH="6800910" progId="MSGraph.Chart.8">
                  <p:embed followColorScheme="full"/>
                </p:oleObj>
              </mc:Choice>
              <mc:Fallback>
                <p:oleObj name="Gráfico" r:id="rId3" imgW="9658399" imgH="6800910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709613"/>
                        <a:ext cx="7651505" cy="536259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 dirty="0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512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0982837"/>
              </p:ext>
            </p:extLst>
          </p:nvPr>
        </p:nvGraphicFramePr>
        <p:xfrm>
          <a:off x="322263" y="908050"/>
          <a:ext cx="8480425" cy="5880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3" name="Gráfico" r:id="rId3" imgW="8486761" imgH="5905593" progId="MSGraph.Chart.8">
                  <p:embed followColorScheme="full"/>
                </p:oleObj>
              </mc:Choice>
              <mc:Fallback>
                <p:oleObj name="Gráfico" r:id="rId3" imgW="8486761" imgH="5905593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2263" y="908050"/>
                        <a:ext cx="8480425" cy="58801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1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7172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8330419"/>
              </p:ext>
            </p:extLst>
          </p:nvPr>
        </p:nvGraphicFramePr>
        <p:xfrm>
          <a:off x="395288" y="836613"/>
          <a:ext cx="8521700" cy="5437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37" name="Gráfico" r:id="rId3" imgW="8505801" imgH="5515025" progId="MSGraph.Chart.8">
                  <p:embed followColorScheme="full"/>
                </p:oleObj>
              </mc:Choice>
              <mc:Fallback>
                <p:oleObj name="Gráfico" r:id="rId3" imgW="8505801" imgH="5515025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836613"/>
                        <a:ext cx="8521700" cy="5437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95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8196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2226680"/>
              </p:ext>
            </p:extLst>
          </p:nvPr>
        </p:nvGraphicFramePr>
        <p:xfrm>
          <a:off x="620191" y="1243361"/>
          <a:ext cx="8534400" cy="547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1" name="Gráfico" r:id="rId3" imgW="8486761" imgH="5429151" progId="MSGraph.Chart.8">
                  <p:embed followColorScheme="full"/>
                </p:oleObj>
              </mc:Choice>
              <mc:Fallback>
                <p:oleObj name="Gráfico" r:id="rId3" imgW="8486761" imgH="5429151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191" y="1243361"/>
                        <a:ext cx="8534400" cy="5473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19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9220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4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2002307"/>
              </p:ext>
            </p:extLst>
          </p:nvPr>
        </p:nvGraphicFramePr>
        <p:xfrm>
          <a:off x="622299" y="1000109"/>
          <a:ext cx="8093105" cy="4803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Gráfico" r:id="rId3" imgW="8543883" imgH="5467317" progId="MSGraph.Chart.8">
                  <p:embed followColorScheme="full"/>
                </p:oleObj>
              </mc:Choice>
              <mc:Fallback>
                <p:oleObj name="Gráfico" r:id="rId3" imgW="8543883" imgH="5467317" progId="MSGraph.Chart.8">
                  <p:embed followColorScheme="full"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299" y="1000109"/>
                        <a:ext cx="8093105" cy="480328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3" name="1 Título"/>
          <p:cNvSpPr txBox="1">
            <a:spLocks/>
          </p:cNvSpPr>
          <p:nvPr/>
        </p:nvSpPr>
        <p:spPr bwMode="auto">
          <a:xfrm>
            <a:off x="107950" y="130175"/>
            <a:ext cx="4679950" cy="419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/>
            <a:r>
              <a:rPr lang="es-DO" altLang="es-DO">
                <a:solidFill>
                  <a:schemeClr val="tx2"/>
                </a:solidFill>
              </a:rPr>
              <a:t>Oficina Nacional de la Propiedad Industrial</a:t>
            </a:r>
          </a:p>
        </p:txBody>
      </p:sp>
      <p:pic>
        <p:nvPicPr>
          <p:cNvPr id="10244" name="3 Marcador de contenido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80288" y="-26988"/>
            <a:ext cx="1738312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5038</TotalTime>
  <Words>88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0" baseType="lpstr">
      <vt:lpstr>Default Design</vt:lpstr>
      <vt:lpstr>Gráfico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Onapi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a.alvarez</dc:creator>
  <cp:lastModifiedBy>Manuel Seijas</cp:lastModifiedBy>
  <cp:revision>1719</cp:revision>
  <dcterms:created xsi:type="dcterms:W3CDTF">2007-02-01T18:57:29Z</dcterms:created>
  <dcterms:modified xsi:type="dcterms:W3CDTF">2019-07-02T18:59:25Z</dcterms:modified>
</cp:coreProperties>
</file>