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Copia%20de%20Estadisticas%20Invenciones%20enero%20-%20marzo%202022%20formato%20nuevo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Copia%20de%20Estadisticas%20Invenciones%20enero%20-%20marzo%202022%20formato%20nuevo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Copia%20de%20Estadisticas%20Invenciones%20enero%20-%20marzo%202022%20formato%20nuevo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Copia%20de%20Estadisticas%20Invenciones%20enero%20-%20marzo%202022%20formato%20nuevo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Grafica%20de%20Data%20cruda%20Estadisticas%20%20Signos%20Distintivos%20enero-marzo.%20%202022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Grafica%20de%20Data%20cruda%20Estadisticas%20%20Signos%20Distintivos%20enero-marzo.%20%202022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Grafica%20de%20Data%20cruda%20Estadisticas%20%20Signos%20Distintivos%20enero-marzo.%20%202022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DO" sz="1200" b="1" i="0" baseline="0">
                <a:effectLst/>
                <a:latin typeface="Book Antiqua" panose="02040602050305030304" pitchFamily="18" charset="0"/>
              </a:rPr>
              <a:t>Publicaciones por tipo de solicitud </a:t>
            </a:r>
            <a:endParaRPr lang="es-DO" sz="1200">
              <a:effectLst/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s-DO" sz="1200" b="1" i="0" baseline="0">
                <a:effectLst/>
                <a:latin typeface="Book Antiqua" panose="02040602050305030304" pitchFamily="18" charset="0"/>
              </a:rPr>
              <a:t>Enero-Marzo 2022</a:t>
            </a:r>
            <a:endParaRPr lang="es-DO" sz="120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2021'!$B$4:$G$4</c:f>
              <c:strCache>
                <c:ptCount val="6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</c:strCache>
            </c:strRef>
          </c:cat>
          <c:val>
            <c:numRef>
              <c:f>'Estadisticas Invenciones 2021'!$B$5:$G$5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2021'!$B$4:$G$4</c:f>
              <c:strCache>
                <c:ptCount val="6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</c:strCache>
            </c:strRef>
          </c:cat>
          <c:val>
            <c:numRef>
              <c:f>'Estadisticas Invenciones 2021'!$B$6:$G$6</c:f>
              <c:numCache>
                <c:formatCode>General</c:formatCode>
                <c:ptCount val="6"/>
                <c:pt idx="0">
                  <c:v>0</c:v>
                </c:pt>
                <c:pt idx="1">
                  <c:v>13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Marzo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2021'!$B$4:$G$4</c:f>
              <c:strCache>
                <c:ptCount val="6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</c:strCache>
            </c:strRef>
          </c:cat>
          <c:val>
            <c:numRef>
              <c:f>'Estadisticas Invenciones 2021'!$B$7:$G$7</c:f>
              <c:numCache>
                <c:formatCode>General</c:formatCode>
                <c:ptCount val="6"/>
                <c:pt idx="0">
                  <c:v>1</c:v>
                </c:pt>
                <c:pt idx="1">
                  <c:v>20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84879616"/>
        <c:axId val="185638912"/>
      </c:barChart>
      <c:catAx>
        <c:axId val="18487961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85638912"/>
        <c:crosses val="autoZero"/>
        <c:auto val="1"/>
        <c:lblAlgn val="ctr"/>
        <c:lblOffset val="100"/>
        <c:noMultiLvlLbl val="0"/>
      </c:catAx>
      <c:valAx>
        <c:axId val="18563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84879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400"/>
            </a:pPr>
            <a:r>
              <a:rPr lang="es-DO" sz="1400" b="1" i="0" baseline="0">
                <a:effectLst/>
                <a:latin typeface="Book Antiqua" panose="02040602050305030304" pitchFamily="18" charset="0"/>
              </a:rPr>
              <a:t>Publicaciones por tipo de Registro </a:t>
            </a:r>
            <a:endParaRPr lang="es-DO" sz="1400">
              <a:effectLst/>
              <a:latin typeface="Book Antiqua" panose="02040602050305030304" pitchFamily="18" charset="0"/>
            </a:endParaRPr>
          </a:p>
          <a:p>
            <a:pPr algn="ctr">
              <a:defRPr sz="1400"/>
            </a:pPr>
            <a:r>
              <a:rPr lang="es-DO" sz="1400" b="1" i="0" kern="1200" baseline="0">
                <a:solidFill>
                  <a:srgbClr val="000000"/>
                </a:solidFill>
                <a:effectLst/>
                <a:latin typeface="Book Antiqua"/>
              </a:rPr>
              <a:t>Enero-Marzo 2022</a:t>
            </a:r>
            <a:endParaRPr lang="es-DO" sz="140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622462817147857E-2"/>
          <c:y val="0.20869240303295422"/>
          <c:w val="0.73758158355205594"/>
          <c:h val="0.6327117964421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2021'!$J$4:$L$4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2021'!$J$5:$L$5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2021'!$J$4:$L$4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2021'!$J$6:$L$6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Marzo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2021'!$J$4:$L$4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2021'!$J$7:$L$7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593856"/>
        <c:axId val="185641792"/>
      </c:barChart>
      <c:catAx>
        <c:axId val="1855938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85641792"/>
        <c:crosses val="autoZero"/>
        <c:auto val="1"/>
        <c:lblAlgn val="ctr"/>
        <c:lblOffset val="100"/>
        <c:noMultiLvlLbl val="0"/>
      </c:catAx>
      <c:valAx>
        <c:axId val="185641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5938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1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latin typeface="Book Antiqua" panose="02040602050305030304" pitchFamily="18" charset="0"/>
              </a:defRPr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Publicaciones por tipo de concesión </a:t>
            </a:r>
            <a:endParaRPr lang="es-DO" sz="1600">
              <a:effectLst/>
              <a:latin typeface="Book Antiqua" panose="02040602050305030304" pitchFamily="18" charset="0"/>
            </a:endParaRPr>
          </a:p>
          <a:p>
            <a:pPr>
              <a:defRPr sz="1600">
                <a:latin typeface="Book Antiqua" panose="02040602050305030304" pitchFamily="18" charset="0"/>
              </a:defRPr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Enero-Marzo 2022</a:t>
            </a:r>
            <a:endParaRPr lang="es-DO" sz="160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2021'!$H$4</c:f>
              <c:strCache>
                <c:ptCount val="1"/>
                <c:pt idx="0">
                  <c:v>Concesion Patente de Invencion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 </c:v>
                </c:pt>
              </c:strCache>
            </c:strRef>
          </c:cat>
          <c:val>
            <c:numRef>
              <c:f>'Estadisticas Invenciones 2021'!$H$5:$H$7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2021'!$I$4</c:f>
              <c:strCache>
                <c:ptCount val="1"/>
                <c:pt idx="0">
                  <c:v>Concesion Patente de Invencion P.C.T.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 </c:v>
                </c:pt>
              </c:strCache>
            </c:strRef>
          </c:cat>
          <c:val>
            <c:numRef>
              <c:f>'Estadisticas Invenciones 2021'!$I$5:$I$7</c:f>
              <c:numCache>
                <c:formatCode>General</c:formatCode>
                <c:ptCount val="3"/>
                <c:pt idx="0">
                  <c:v>19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596928"/>
        <c:axId val="185644672"/>
      </c:barChart>
      <c:catAx>
        <c:axId val="185596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85644672"/>
        <c:crosses val="autoZero"/>
        <c:auto val="1"/>
        <c:lblAlgn val="ctr"/>
        <c:lblOffset val="100"/>
        <c:noMultiLvlLbl val="0"/>
      </c:catAx>
      <c:valAx>
        <c:axId val="185644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5969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Publicaciones </a:t>
            </a:r>
            <a:r>
              <a:rPr lang="en-US" sz="1600" b="1" i="0" baseline="0">
                <a:effectLst/>
                <a:latin typeface="Book Antiqua" panose="02040602050305030304" pitchFamily="18" charset="0"/>
              </a:rPr>
              <a:t>Actos Modificatorios </a:t>
            </a:r>
            <a:endParaRPr lang="es-DO" sz="1600">
              <a:effectLst/>
              <a:latin typeface="Book Antiqua" panose="02040602050305030304" pitchFamily="18" charset="0"/>
            </a:endParaRPr>
          </a:p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Enero-Marzo 2022</a:t>
            </a:r>
            <a:endParaRPr lang="es-DO" sz="160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2021'!$M$4</c:f>
              <c:strCache>
                <c:ptCount val="1"/>
                <c:pt idx="0">
                  <c:v>Actos Modificatorios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 </c:v>
                </c:pt>
              </c:strCache>
            </c:strRef>
          </c:cat>
          <c:val>
            <c:numRef>
              <c:f>'Estadisticas Invenciones 2021'!$M$5:$M$7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984000"/>
        <c:axId val="185426496"/>
      </c:barChart>
      <c:catAx>
        <c:axId val="1859840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anose="02040602050305030304" pitchFamily="18" charset="0"/>
              </a:defRPr>
            </a:pPr>
            <a:endParaRPr lang="es-DO"/>
          </a:p>
        </c:txPr>
        <c:crossAx val="185426496"/>
        <c:crosses val="autoZero"/>
        <c:auto val="1"/>
        <c:lblAlgn val="ctr"/>
        <c:lblOffset val="100"/>
        <c:noMultiLvlLbl val="0"/>
      </c:catAx>
      <c:valAx>
        <c:axId val="1854264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9840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/>
            </a:pPr>
            <a:r>
              <a:rPr lang="es-DO" sz="1800" b="1" i="0" baseline="0">
                <a:effectLst/>
              </a:rPr>
              <a:t>Publicaciones por tipo de Signo Distintivo</a:t>
            </a:r>
            <a:endParaRPr lang="es-DO" sz="1100">
              <a:effectLst/>
            </a:endParaRPr>
          </a:p>
          <a:p>
            <a:pPr>
              <a:defRPr sz="1100"/>
            </a:pPr>
            <a:r>
              <a:rPr lang="es-DO" sz="1800" b="1" i="0" baseline="0">
                <a:effectLst/>
              </a:rPr>
              <a:t>enero-marzo 2022</a:t>
            </a:r>
            <a:endParaRPr lang="es-DO" sz="110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83010965092778"/>
          <c:y val="0.15137974258490622"/>
          <c:w val="0.81311586051743534"/>
          <c:h val="0.53204361824735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Hoja1!$A$3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Hoja1!$B$2:$F$2</c:f>
              <c:strCache>
                <c:ptCount val="5"/>
                <c:pt idx="0">
                  <c:v>Nombres Comerciales </c:v>
                </c:pt>
                <c:pt idx="1">
                  <c:v>Marcas </c:v>
                </c:pt>
                <c:pt idx="2">
                  <c:v>Lemas                    Comerciales</c:v>
                </c:pt>
                <c:pt idx="3">
                  <c:v>Elementos Graficos Marcas </c:v>
                </c:pt>
                <c:pt idx="4">
                  <c:v>Rótulos Nombres  </c:v>
                </c:pt>
              </c:strCache>
            </c:strRef>
          </c:cat>
          <c:val>
            <c:numRef>
              <c:f>Hoja1!$B$3:$F$3</c:f>
              <c:numCache>
                <c:formatCode>#,##0</c:formatCode>
                <c:ptCount val="5"/>
                <c:pt idx="0">
                  <c:v>3190</c:v>
                </c:pt>
                <c:pt idx="1">
                  <c:v>763</c:v>
                </c:pt>
                <c:pt idx="2" formatCode="General">
                  <c:v>27</c:v>
                </c:pt>
                <c:pt idx="3" formatCode="General">
                  <c:v>280</c:v>
                </c:pt>
                <c:pt idx="4" formatCode="General">
                  <c:v>82</c:v>
                </c:pt>
              </c:numCache>
            </c:numRef>
          </c:val>
        </c:ser>
        <c:ser>
          <c:idx val="1"/>
          <c:order val="1"/>
          <c:tx>
            <c:strRef>
              <c:f>Hoja1!$A$4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Hoja1!$B$2:$F$2</c:f>
              <c:strCache>
                <c:ptCount val="5"/>
                <c:pt idx="0">
                  <c:v>Nombres Comerciales </c:v>
                </c:pt>
                <c:pt idx="1">
                  <c:v>Marcas </c:v>
                </c:pt>
                <c:pt idx="2">
                  <c:v>Lemas                    Comerciales</c:v>
                </c:pt>
                <c:pt idx="3">
                  <c:v>Elementos Graficos Marcas </c:v>
                </c:pt>
                <c:pt idx="4">
                  <c:v>Rótulos Nombres  </c:v>
                </c:pt>
              </c:strCache>
            </c:strRef>
          </c:cat>
          <c:val>
            <c:numRef>
              <c:f>Hoja1!$B$4:$F$4</c:f>
              <c:numCache>
                <c:formatCode>#,##0</c:formatCode>
                <c:ptCount val="5"/>
                <c:pt idx="0">
                  <c:v>4148</c:v>
                </c:pt>
                <c:pt idx="1">
                  <c:v>698</c:v>
                </c:pt>
                <c:pt idx="2" formatCode="General">
                  <c:v>25</c:v>
                </c:pt>
                <c:pt idx="3" formatCode="General">
                  <c:v>220</c:v>
                </c:pt>
                <c:pt idx="4" formatCode="General">
                  <c:v>105</c:v>
                </c:pt>
              </c:numCache>
            </c:numRef>
          </c:val>
        </c:ser>
        <c:ser>
          <c:idx val="2"/>
          <c:order val="2"/>
          <c:tx>
            <c:strRef>
              <c:f>Hoja1!$A$5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Hoja1!$B$2:$F$2</c:f>
              <c:strCache>
                <c:ptCount val="5"/>
                <c:pt idx="0">
                  <c:v>Nombres Comerciales </c:v>
                </c:pt>
                <c:pt idx="1">
                  <c:v>Marcas </c:v>
                </c:pt>
                <c:pt idx="2">
                  <c:v>Lemas                    Comerciales</c:v>
                </c:pt>
                <c:pt idx="3">
                  <c:v>Elementos Graficos Marcas </c:v>
                </c:pt>
                <c:pt idx="4">
                  <c:v>Rótulos Nombres  </c:v>
                </c:pt>
              </c:strCache>
            </c:strRef>
          </c:cat>
          <c:val>
            <c:numRef>
              <c:f>Hoja1!$B$5:$F$5</c:f>
              <c:numCache>
                <c:formatCode>#,##0</c:formatCode>
                <c:ptCount val="5"/>
                <c:pt idx="0">
                  <c:v>6034</c:v>
                </c:pt>
                <c:pt idx="1">
                  <c:v>1128</c:v>
                </c:pt>
                <c:pt idx="2" formatCode="General">
                  <c:v>26</c:v>
                </c:pt>
                <c:pt idx="3" formatCode="General">
                  <c:v>395</c:v>
                </c:pt>
                <c:pt idx="4" formatCode="General">
                  <c:v>155</c:v>
                </c:pt>
              </c:numCache>
            </c:numRef>
          </c:val>
        </c:ser>
        <c:ser>
          <c:idx val="3"/>
          <c:order val="3"/>
          <c:tx>
            <c:strRef>
              <c:f>Hoja1!$A$6</c:f>
              <c:strCache>
                <c:ptCount val="1"/>
                <c:pt idx="0">
                  <c:v>Tolal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Hoja1!$B$2:$F$2</c:f>
              <c:strCache>
                <c:ptCount val="5"/>
                <c:pt idx="0">
                  <c:v>Nombres Comerciales </c:v>
                </c:pt>
                <c:pt idx="1">
                  <c:v>Marcas </c:v>
                </c:pt>
                <c:pt idx="2">
                  <c:v>Lemas                    Comerciales</c:v>
                </c:pt>
                <c:pt idx="3">
                  <c:v>Elementos Graficos Marcas </c:v>
                </c:pt>
                <c:pt idx="4">
                  <c:v>Rótulos Nombres  </c:v>
                </c:pt>
              </c:strCache>
            </c:strRef>
          </c:cat>
          <c:val>
            <c:numRef>
              <c:f>Hoja1!$B$6:$F$6</c:f>
              <c:numCache>
                <c:formatCode>#,##0</c:formatCode>
                <c:ptCount val="5"/>
                <c:pt idx="0">
                  <c:v>13372</c:v>
                </c:pt>
                <c:pt idx="1">
                  <c:v>2589</c:v>
                </c:pt>
                <c:pt idx="2" formatCode="General">
                  <c:v>78</c:v>
                </c:pt>
                <c:pt idx="3">
                  <c:v>895</c:v>
                </c:pt>
                <c:pt idx="4" formatCode="General">
                  <c:v>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986048"/>
        <c:axId val="185429376"/>
      </c:barChart>
      <c:catAx>
        <c:axId val="185986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85429376"/>
        <c:crosses val="autoZero"/>
        <c:auto val="1"/>
        <c:lblAlgn val="ctr"/>
        <c:lblOffset val="100"/>
        <c:noMultiLvlLbl val="0"/>
      </c:catAx>
      <c:valAx>
        <c:axId val="18542937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59860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s-DO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es-DO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s-DO" sz="1600">
                <a:latin typeface="Times New Roman" panose="02020603050405020304" pitchFamily="18" charset="0"/>
                <a:cs typeface="Times New Roman" panose="02020603050405020304" pitchFamily="18" charset="0"/>
              </a:rPr>
              <a:t>Publicaciones de otros servicios </a:t>
            </a:r>
          </a:p>
          <a:p>
            <a:pPr>
              <a:defRPr sz="1600"/>
            </a:pPr>
            <a:r>
              <a:rPr lang="es-DO" sz="1600">
                <a:latin typeface="Times New Roman" panose="02020603050405020304" pitchFamily="18" charset="0"/>
                <a:cs typeface="Times New Roman" panose="02020603050405020304" pitchFamily="18" charset="0"/>
              </a:rPr>
              <a:t>enero-marzo 2022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808860697968309"/>
          <c:y val="0.35639887518428459"/>
          <c:w val="0.7998125984661858"/>
          <c:h val="0.4169169450294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Hoja1!$A$3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Hoja1!$G$2:$J$2</c:f>
              <c:strCache>
                <c:ptCount val="4"/>
                <c:pt idx="0">
                  <c:v>Cambios Titulares</c:v>
                </c:pt>
                <c:pt idx="1">
                  <c:v>Cambios Direcciones</c:v>
                </c:pt>
                <c:pt idx="2">
                  <c:v>Renovaciones</c:v>
                </c:pt>
                <c:pt idx="3">
                  <c:v>Fusiones </c:v>
                </c:pt>
              </c:strCache>
            </c:strRef>
          </c:cat>
          <c:val>
            <c:numRef>
              <c:f>Hoja1!$G$3:$J$3</c:f>
              <c:numCache>
                <c:formatCode>#,##0</c:formatCode>
                <c:ptCount val="4"/>
                <c:pt idx="0" formatCode="General">
                  <c:v>157</c:v>
                </c:pt>
                <c:pt idx="1">
                  <c:v>57</c:v>
                </c:pt>
                <c:pt idx="2" formatCode="General">
                  <c:v>520</c:v>
                </c:pt>
                <c:pt idx="3" formatCode="General">
                  <c:v>47</c:v>
                </c:pt>
              </c:numCache>
            </c:numRef>
          </c:val>
        </c:ser>
        <c:ser>
          <c:idx val="1"/>
          <c:order val="1"/>
          <c:tx>
            <c:strRef>
              <c:f>Hoja1!$A$4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Hoja1!$G$2:$J$2</c:f>
              <c:strCache>
                <c:ptCount val="4"/>
                <c:pt idx="0">
                  <c:v>Cambios Titulares</c:v>
                </c:pt>
                <c:pt idx="1">
                  <c:v>Cambios Direcciones</c:v>
                </c:pt>
                <c:pt idx="2">
                  <c:v>Renovaciones</c:v>
                </c:pt>
                <c:pt idx="3">
                  <c:v>Fusiones </c:v>
                </c:pt>
              </c:strCache>
            </c:strRef>
          </c:cat>
          <c:val>
            <c:numRef>
              <c:f>Hoja1!$G$4:$J$4</c:f>
              <c:numCache>
                <c:formatCode>#,##0</c:formatCode>
                <c:ptCount val="4"/>
                <c:pt idx="0" formatCode="General">
                  <c:v>354</c:v>
                </c:pt>
                <c:pt idx="1">
                  <c:v>128</c:v>
                </c:pt>
                <c:pt idx="2" formatCode="General">
                  <c:v>661</c:v>
                </c:pt>
                <c:pt idx="3" formatCode="General">
                  <c:v>26</c:v>
                </c:pt>
              </c:numCache>
            </c:numRef>
          </c:val>
        </c:ser>
        <c:ser>
          <c:idx val="2"/>
          <c:order val="2"/>
          <c:tx>
            <c:strRef>
              <c:f>Hoja1!$A$5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Hoja1!$G$2:$J$2</c:f>
              <c:strCache>
                <c:ptCount val="4"/>
                <c:pt idx="0">
                  <c:v>Cambios Titulares</c:v>
                </c:pt>
                <c:pt idx="1">
                  <c:v>Cambios Direcciones</c:v>
                </c:pt>
                <c:pt idx="2">
                  <c:v>Renovaciones</c:v>
                </c:pt>
                <c:pt idx="3">
                  <c:v>Fusiones </c:v>
                </c:pt>
              </c:strCache>
            </c:strRef>
          </c:cat>
          <c:val>
            <c:numRef>
              <c:f>Hoja1!$G$5:$J$5</c:f>
              <c:numCache>
                <c:formatCode>#,##0</c:formatCode>
                <c:ptCount val="4"/>
                <c:pt idx="0" formatCode="General">
                  <c:v>260</c:v>
                </c:pt>
                <c:pt idx="1">
                  <c:v>81</c:v>
                </c:pt>
                <c:pt idx="2" formatCode="General">
                  <c:v>756</c:v>
                </c:pt>
                <c:pt idx="3" formatCode="General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058752"/>
        <c:axId val="185432256"/>
      </c:barChart>
      <c:catAx>
        <c:axId val="186058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185432256"/>
        <c:crosses val="autoZero"/>
        <c:auto val="1"/>
        <c:lblAlgn val="ctr"/>
        <c:lblOffset val="100"/>
        <c:noMultiLvlLbl val="0"/>
      </c:catAx>
      <c:valAx>
        <c:axId val="185432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0587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Book Antiqua" pitchFamily="18" charset="0"/>
              </a:defRPr>
            </a:pPr>
            <a:r>
              <a:rPr lang="es-DO" sz="2000">
                <a:latin typeface="Book Antiqua" pitchFamily="18" charset="0"/>
              </a:rPr>
              <a:t>Resoluciones</a:t>
            </a:r>
            <a:r>
              <a:rPr lang="es-DO" sz="2000" baseline="0">
                <a:latin typeface="Book Antiqua" pitchFamily="18" charset="0"/>
              </a:rPr>
              <a:t> publicadas </a:t>
            </a:r>
          </a:p>
          <a:p>
            <a:pPr>
              <a:defRPr sz="2000">
                <a:latin typeface="Book Antiqua" pitchFamily="18" charset="0"/>
              </a:defRPr>
            </a:pPr>
            <a:r>
              <a:rPr lang="es-DO" sz="2000" baseline="0">
                <a:latin typeface="Book Antiqua" pitchFamily="18" charset="0"/>
              </a:rPr>
              <a:t>enero-marzo 2022</a:t>
            </a:r>
            <a:endParaRPr lang="es-DO" sz="2000"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Hoja1!$L$2</c:f>
              <c:strCache>
                <c:ptCount val="1"/>
                <c:pt idx="0">
                  <c:v>Resoluciones Director            General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Hoja1!$A$3:$A$5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Hoja1!$L$3:$L$5</c:f>
              <c:numCache>
                <c:formatCode>General</c:formatCode>
                <c:ptCount val="3"/>
                <c:pt idx="0">
                  <c:v>11</c:v>
                </c:pt>
                <c:pt idx="1">
                  <c:v>15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Hoja1!$M$2</c:f>
              <c:strCache>
                <c:ptCount val="1"/>
                <c:pt idx="0">
                  <c:v>Resoluciones                   Dirección                      Signos Dist.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Hoja1!$A$3:$A$5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Hoja1!$M$3:$M$5</c:f>
              <c:numCache>
                <c:formatCode>General</c:formatCode>
                <c:ptCount val="3"/>
                <c:pt idx="0">
                  <c:v>14</c:v>
                </c:pt>
                <c:pt idx="1">
                  <c:v>34</c:v>
                </c:pt>
                <c:pt idx="2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147840"/>
        <c:axId val="181183616"/>
      </c:barChart>
      <c:catAx>
        <c:axId val="1861478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81183616"/>
        <c:crosses val="autoZero"/>
        <c:auto val="1"/>
        <c:lblAlgn val="ctr"/>
        <c:lblOffset val="100"/>
        <c:noMultiLvlLbl val="0"/>
      </c:catAx>
      <c:valAx>
        <c:axId val="181183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1478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39371293866045"/>
          <c:y val="0.37632020518471321"/>
          <c:w val="0.24518360552153207"/>
          <c:h val="0.2288587863863176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9AAD-988F-4A64-B576-AA2E4E128035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F0599-33BB-43FB-BA2E-787ECDE0945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266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F0599-33BB-43FB-BA2E-787ECDE0945A}" type="slidenum">
              <a:rPr lang="es-DO" smtClean="0"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5257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1136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787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2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1303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221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4683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8640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81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95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601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000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D1FE-2521-4536-8F56-E315BA399144}" type="datetimeFigureOut">
              <a:rPr lang="es-DO" smtClean="0"/>
              <a:t>7/4/2022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4027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Enero-Marzo 2022</a:t>
            </a:r>
            <a:endParaRPr lang="es-DO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255640" cy="365125"/>
          </a:xfrm>
        </p:spPr>
        <p:txBody>
          <a:bodyPr/>
          <a:lstStyle/>
          <a:p>
            <a:r>
              <a:rPr lang="es-DO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 de Publicaciones</a:t>
            </a:r>
            <a:endParaRPr lang="es-DO" sz="2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0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Invenciones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623943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06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899010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46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15057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09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858071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6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Signos Distintivos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334000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990581"/>
              </p:ext>
            </p:extLst>
          </p:nvPr>
        </p:nvGraphicFramePr>
        <p:xfrm>
          <a:off x="457200" y="573610"/>
          <a:ext cx="8229600" cy="5552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9952"/>
              </p:ext>
            </p:extLst>
          </p:nvPr>
        </p:nvGraphicFramePr>
        <p:xfrm>
          <a:off x="457200" y="764704"/>
          <a:ext cx="8229600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79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68</TotalTime>
  <Words>66</Words>
  <Application>Microsoft Office PowerPoint</Application>
  <PresentationFormat>Presentación en pantalla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Área de Invenciones</vt:lpstr>
      <vt:lpstr>Presentación de PowerPoint</vt:lpstr>
      <vt:lpstr>Presentación de PowerPoint</vt:lpstr>
      <vt:lpstr>Presentación de PowerPoint</vt:lpstr>
      <vt:lpstr>Área de Signos Distintivos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Marte Núñez</dc:creator>
  <cp:lastModifiedBy>Manuel Seijas</cp:lastModifiedBy>
  <cp:revision>21</cp:revision>
  <dcterms:created xsi:type="dcterms:W3CDTF">2022-02-09T14:22:14Z</dcterms:created>
  <dcterms:modified xsi:type="dcterms:W3CDTF">2022-04-07T15:36:04Z</dcterms:modified>
</cp:coreProperties>
</file>