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3" r:id="rId2"/>
    <p:sldId id="256" r:id="rId3"/>
    <p:sldId id="268" r:id="rId4"/>
    <p:sldId id="269" r:id="rId5"/>
    <p:sldId id="274" r:id="rId6"/>
    <p:sldId id="275" r:id="rId7"/>
    <p:sldId id="276" r:id="rId8"/>
    <p:sldId id="277" r:id="rId9"/>
  </p:sldIdLst>
  <p:sldSz cx="9144000" cy="6858000" type="screen4x3"/>
  <p:notesSz cx="68580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488" autoAdjust="0"/>
  </p:normalViewPr>
  <p:slideViewPr>
    <p:cSldViewPr>
      <p:cViewPr>
        <p:scale>
          <a:sx n="76" d="100"/>
          <a:sy n="76" d="100"/>
        </p:scale>
        <p:origin x="-852" y="3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D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s-ES" smtClean="0"/>
              <a:t>Haga clic para modificar el estilo de subtítulo del patrón</a:t>
            </a:r>
            <a:endParaRPr lang="es-DO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4EC7B0-6AE6-42A7-9D60-D03DE09C4AF6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D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DO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069181-2B59-4309-8578-F798B40CE7DB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D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DO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0A465F-77C7-4E44-8303-4741EAD2AFCF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D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DO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0DF3F3-A8A9-4375-A03C-646410083B4D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D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866FCE-29F5-45AD-88C4-D7FA5323D274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D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D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DO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57BC25-F302-4917-85B9-724B7AB44DCE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D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D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DO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CA9AAE-FF77-4AA4-9696-2738BF085E23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DO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4ADD9F-7AE4-45B6-823F-9CB82F8168CC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A569BE-2836-47FE-B41D-B042D5DCB5E8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D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D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3420FF-0138-4EDA-8F28-D552DEFA56BC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D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DO" noProof="0" smtClean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5F9193-AF1D-4C35-8A94-1C485C0B8523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s-DO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s-DO" smtClean="0"/>
              <a:t>Click to edit Master text styles</a:t>
            </a:r>
          </a:p>
          <a:p>
            <a:pPr lvl="1"/>
            <a:r>
              <a:rPr lang="en-US" altLang="es-DO" smtClean="0"/>
              <a:t>Second level</a:t>
            </a:r>
          </a:p>
          <a:p>
            <a:pPr lvl="2"/>
            <a:r>
              <a:rPr lang="en-US" altLang="es-DO" smtClean="0"/>
              <a:t>Third level</a:t>
            </a:r>
          </a:p>
          <a:p>
            <a:pPr lvl="3"/>
            <a:r>
              <a:rPr lang="en-US" altLang="es-DO" smtClean="0"/>
              <a:t>Fourth level</a:t>
            </a:r>
          </a:p>
          <a:p>
            <a:pPr lvl="4"/>
            <a:r>
              <a:rPr lang="en-US" altLang="es-DO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958EBD3C-77D7-4313-A835-2A34AFC56590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s-D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png"/><Relationship Id="rId4" Type="http://schemas.openxmlformats.org/officeDocument/2006/relationships/image" Target="../media/image2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3.png"/><Relationship Id="rId4" Type="http://schemas.openxmlformats.org/officeDocument/2006/relationships/image" Target="../media/image4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3.png"/><Relationship Id="rId4" Type="http://schemas.openxmlformats.org/officeDocument/2006/relationships/image" Target="../media/image5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3.png"/><Relationship Id="rId4" Type="http://schemas.openxmlformats.org/officeDocument/2006/relationships/image" Target="../media/image6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3.png"/><Relationship Id="rId4" Type="http://schemas.openxmlformats.org/officeDocument/2006/relationships/image" Target="../media/image7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3.png"/><Relationship Id="rId4" Type="http://schemas.openxmlformats.org/officeDocument/2006/relationships/image" Target="../media/image8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7.vml"/><Relationship Id="rId5" Type="http://schemas.openxmlformats.org/officeDocument/2006/relationships/image" Target="../media/image3.png"/><Relationship Id="rId4" Type="http://schemas.openxmlformats.org/officeDocument/2006/relationships/image" Target="../media/image9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s-DO"/>
          </a:p>
        </p:txBody>
      </p:sp>
      <p:sp>
        <p:nvSpPr>
          <p:cNvPr id="6" name="5 Rectángulo"/>
          <p:cNvSpPr/>
          <p:nvPr/>
        </p:nvSpPr>
        <p:spPr>
          <a:xfrm>
            <a:off x="357158" y="2714620"/>
            <a:ext cx="8001056" cy="280076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s-ES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Graficas Estadísticas sobre publicaciones de registros</a:t>
            </a:r>
            <a:endParaRPr lang="es-ES" sz="28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algn="ctr">
              <a:defRPr/>
            </a:pPr>
            <a:endParaRPr lang="es-ES" sz="20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algn="ctr">
              <a:defRPr/>
            </a:pPr>
            <a:endParaRPr lang="es-ES" sz="20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algn="ctr">
              <a:defRPr/>
            </a:pPr>
            <a:r>
              <a:rPr lang="es-ES" sz="2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julio </a:t>
            </a:r>
            <a:r>
              <a:rPr lang="es-ES" sz="20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– </a:t>
            </a:r>
            <a:r>
              <a:rPr lang="es-ES" sz="2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septiembre 2021</a:t>
            </a:r>
          </a:p>
          <a:p>
            <a:pPr algn="ctr">
              <a:defRPr/>
            </a:pPr>
            <a:endParaRPr lang="es-ES" sz="20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algn="ctr">
              <a:defRPr/>
            </a:pPr>
            <a:endParaRPr lang="es-ES" sz="20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algn="ctr">
              <a:defRPr/>
            </a:pPr>
            <a:r>
              <a:rPr lang="es-ES" sz="2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                                                             </a:t>
            </a:r>
            <a:r>
              <a:rPr lang="es-ES" sz="1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División de Publicaciones</a:t>
            </a:r>
            <a:endParaRPr lang="es-ES" sz="14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0" name="9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DO" dirty="0"/>
          </a:p>
          <a:p>
            <a:pPr marL="0" indent="0">
              <a:buNone/>
            </a:pPr>
            <a:r>
              <a:rPr lang="es-DO" dirty="0"/>
              <a:t> </a:t>
            </a:r>
          </a:p>
          <a:p>
            <a:pPr marL="0" indent="0">
              <a:buNone/>
            </a:pPr>
            <a:r>
              <a:rPr lang="es-ES" b="1" dirty="0"/>
              <a:t>                                                                                                                                                                                                                         </a:t>
            </a:r>
            <a:endParaRPr lang="es-DO" dirty="0"/>
          </a:p>
          <a:p>
            <a:endParaRPr lang="es-DO" dirty="0"/>
          </a:p>
        </p:txBody>
      </p:sp>
      <p:grpSp>
        <p:nvGrpSpPr>
          <p:cNvPr id="18" name="Group 19"/>
          <p:cNvGrpSpPr>
            <a:grpSpLocks noChangeAspect="1"/>
          </p:cNvGrpSpPr>
          <p:nvPr/>
        </p:nvGrpSpPr>
        <p:grpSpPr bwMode="auto">
          <a:xfrm>
            <a:off x="1727200" y="228600"/>
            <a:ext cx="7669214" cy="2216159"/>
            <a:chOff x="1088" y="144"/>
            <a:chExt cx="4831" cy="1396"/>
          </a:xfrm>
        </p:grpSpPr>
        <p:sp>
          <p:nvSpPr>
            <p:cNvPr id="19" name="AutoShape 18"/>
            <p:cNvSpPr>
              <a:spLocks noChangeAspect="1" noChangeArrowheads="1" noTextEdit="1"/>
            </p:cNvSpPr>
            <p:nvPr/>
          </p:nvSpPr>
          <p:spPr bwMode="auto">
            <a:xfrm>
              <a:off x="1088" y="144"/>
              <a:ext cx="3314" cy="13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DO"/>
            </a:p>
          </p:txBody>
        </p:sp>
        <p:pic>
          <p:nvPicPr>
            <p:cNvPr id="14356" name="Picture 20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88" y="144"/>
              <a:ext cx="3741" cy="116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0" name="Rectangle 21"/>
            <p:cNvSpPr>
              <a:spLocks noChangeArrowheads="1"/>
            </p:cNvSpPr>
            <p:nvPr/>
          </p:nvSpPr>
          <p:spPr bwMode="auto">
            <a:xfrm>
              <a:off x="4825" y="1222"/>
              <a:ext cx="62" cy="1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DO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 </a:t>
              </a:r>
              <a:endParaRPr kumimoji="0" lang="es-DO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" name="Rectangle 22"/>
            <p:cNvSpPr>
              <a:spLocks noChangeArrowheads="1"/>
            </p:cNvSpPr>
            <p:nvPr/>
          </p:nvSpPr>
          <p:spPr bwMode="auto">
            <a:xfrm>
              <a:off x="1088" y="1309"/>
              <a:ext cx="62" cy="1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DO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 </a:t>
              </a:r>
              <a:endParaRPr kumimoji="0" lang="es-DO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2" name="Rectangle 23"/>
            <p:cNvSpPr>
              <a:spLocks noChangeArrowheads="1"/>
            </p:cNvSpPr>
            <p:nvPr/>
          </p:nvSpPr>
          <p:spPr bwMode="auto">
            <a:xfrm>
              <a:off x="1088" y="1418"/>
              <a:ext cx="2788" cy="1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DO" sz="11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                                                                                                                             </a:t>
              </a:r>
              <a:endParaRPr kumimoji="0" lang="es-DO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3" name="Rectangle 24"/>
            <p:cNvSpPr>
              <a:spLocks noChangeArrowheads="1"/>
            </p:cNvSpPr>
            <p:nvPr/>
          </p:nvSpPr>
          <p:spPr bwMode="auto">
            <a:xfrm>
              <a:off x="3838" y="1418"/>
              <a:ext cx="2062" cy="1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DO" sz="11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                                                                                            </a:t>
              </a:r>
              <a:endParaRPr kumimoji="0" lang="es-DO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4" name="Rectangle 25"/>
            <p:cNvSpPr>
              <a:spLocks noChangeArrowheads="1"/>
            </p:cNvSpPr>
            <p:nvPr/>
          </p:nvSpPr>
          <p:spPr bwMode="auto">
            <a:xfrm>
              <a:off x="5861" y="1419"/>
              <a:ext cx="58" cy="1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DO" sz="1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 </a:t>
              </a:r>
              <a:endParaRPr kumimoji="0" lang="es-DO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074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75935912"/>
              </p:ext>
            </p:extLst>
          </p:nvPr>
        </p:nvGraphicFramePr>
        <p:xfrm>
          <a:off x="501650" y="1516063"/>
          <a:ext cx="7713688" cy="488229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47" name="Gráfico" r:id="rId3" imgW="8562923" imgH="5429151" progId="MSGraph.Chart.8">
                  <p:embed followColorScheme="full"/>
                </p:oleObj>
              </mc:Choice>
              <mc:Fallback>
                <p:oleObj name="Gráfico" r:id="rId3" imgW="8562923" imgH="5429151" progId="MSGraph.Chart.8">
                  <p:embed followColorScheme="full"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1650" y="1516063"/>
                        <a:ext cx="7713688" cy="488229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5" name="Rectangle 5"/>
          <p:cNvSpPr>
            <a:spLocks noChangeArrowheads="1"/>
          </p:cNvSpPr>
          <p:nvPr/>
        </p:nvSpPr>
        <p:spPr bwMode="auto">
          <a:xfrm>
            <a:off x="611188" y="915988"/>
            <a:ext cx="7488237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ES" altLang="es-DO" b="1" dirty="0"/>
              <a:t>Grafico publicaciones de las siguientes </a:t>
            </a:r>
            <a:r>
              <a:rPr lang="es-ES" altLang="es-DO" b="1" dirty="0" smtClean="0"/>
              <a:t>modalidades. Trimestre </a:t>
            </a:r>
          </a:p>
          <a:p>
            <a:pPr algn="ctr"/>
            <a:r>
              <a:rPr lang="es-ES" altLang="es-DO" b="1" dirty="0" smtClean="0"/>
              <a:t>15 </a:t>
            </a:r>
            <a:r>
              <a:rPr lang="es-ES" altLang="es-DO" b="1" dirty="0"/>
              <a:t>de </a:t>
            </a:r>
            <a:r>
              <a:rPr lang="es-ES" altLang="es-DO" b="1" dirty="0" smtClean="0"/>
              <a:t>julio </a:t>
            </a:r>
            <a:r>
              <a:rPr lang="es-ES" altLang="es-DO" b="1" dirty="0"/>
              <a:t>– </a:t>
            </a:r>
            <a:r>
              <a:rPr lang="es-ES" altLang="es-DO" b="1" dirty="0" smtClean="0"/>
              <a:t>30 </a:t>
            </a:r>
            <a:r>
              <a:rPr lang="es-ES" altLang="es-DO" b="1" dirty="0"/>
              <a:t>de </a:t>
            </a:r>
            <a:r>
              <a:rPr lang="es-ES" altLang="es-DO" b="1" dirty="0" smtClean="0"/>
              <a:t>septiembre </a:t>
            </a:r>
            <a:r>
              <a:rPr lang="es-ES" altLang="es-DO" b="1" dirty="0" smtClean="0"/>
              <a:t>2021</a:t>
            </a:r>
            <a:endParaRPr lang="en-US" altLang="es-DO" b="1" dirty="0"/>
          </a:p>
        </p:txBody>
      </p:sp>
      <p:sp>
        <p:nvSpPr>
          <p:cNvPr id="3076" name="1 Título"/>
          <p:cNvSpPr txBox="1">
            <a:spLocks/>
          </p:cNvSpPr>
          <p:nvPr/>
        </p:nvSpPr>
        <p:spPr bwMode="auto">
          <a:xfrm>
            <a:off x="107950" y="130175"/>
            <a:ext cx="4679950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es-DO" altLang="es-DO">
                <a:solidFill>
                  <a:schemeClr val="tx2"/>
                </a:solidFill>
              </a:rPr>
              <a:t>Oficina Nacional de la Propiedad Industrial</a:t>
            </a:r>
          </a:p>
        </p:txBody>
      </p:sp>
      <p:pic>
        <p:nvPicPr>
          <p:cNvPr id="3077" name="3 Marcador de contenido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380288" y="-26988"/>
            <a:ext cx="1738312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170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79826914"/>
              </p:ext>
            </p:extLst>
          </p:nvPr>
        </p:nvGraphicFramePr>
        <p:xfrm>
          <a:off x="395536" y="946368"/>
          <a:ext cx="8480425" cy="5880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43" name="Gráfico" r:id="rId3" imgW="8486761" imgH="5905593" progId="MSGraph.Chart.8">
                  <p:embed followColorScheme="full"/>
                </p:oleObj>
              </mc:Choice>
              <mc:Fallback>
                <p:oleObj name="Gráfico" r:id="rId3" imgW="8486761" imgH="5905593" progId="MSGraph.Chart.8">
                  <p:embed followColorScheme="full"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5536" y="946368"/>
                        <a:ext cx="8480425" cy="5880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71" name="1 Título"/>
          <p:cNvSpPr txBox="1">
            <a:spLocks/>
          </p:cNvSpPr>
          <p:nvPr/>
        </p:nvSpPr>
        <p:spPr bwMode="auto">
          <a:xfrm>
            <a:off x="107950" y="130175"/>
            <a:ext cx="4679950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es-DO" altLang="es-DO">
                <a:solidFill>
                  <a:schemeClr val="tx2"/>
                </a:solidFill>
              </a:rPr>
              <a:t>Oficina Nacional de la Propiedad Industrial</a:t>
            </a:r>
          </a:p>
        </p:txBody>
      </p:sp>
      <p:pic>
        <p:nvPicPr>
          <p:cNvPr id="7172" name="3 Marcador de contenido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380288" y="-26988"/>
            <a:ext cx="1738312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194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58654149"/>
              </p:ext>
            </p:extLst>
          </p:nvPr>
        </p:nvGraphicFramePr>
        <p:xfrm>
          <a:off x="395288" y="836613"/>
          <a:ext cx="8521700" cy="5437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67" name="Gráfico" r:id="rId3" imgW="8505801" imgH="5515025" progId="MSGraph.Chart.8">
                  <p:embed followColorScheme="full"/>
                </p:oleObj>
              </mc:Choice>
              <mc:Fallback>
                <p:oleObj name="Gráfico" r:id="rId3" imgW="8505801" imgH="5515025" progId="MSGraph.Chart.8">
                  <p:embed followColorScheme="full"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5288" y="836613"/>
                        <a:ext cx="8521700" cy="54371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195" name="1 Título"/>
          <p:cNvSpPr txBox="1">
            <a:spLocks/>
          </p:cNvSpPr>
          <p:nvPr/>
        </p:nvSpPr>
        <p:spPr bwMode="auto">
          <a:xfrm>
            <a:off x="107950" y="130175"/>
            <a:ext cx="4679950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es-DO" altLang="es-DO">
                <a:solidFill>
                  <a:schemeClr val="tx2"/>
                </a:solidFill>
              </a:rPr>
              <a:t>Oficina Nacional de la Propiedad Industrial</a:t>
            </a:r>
          </a:p>
        </p:txBody>
      </p:sp>
      <p:pic>
        <p:nvPicPr>
          <p:cNvPr id="8196" name="3 Marcador de contenido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380288" y="-26988"/>
            <a:ext cx="1738312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42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91821736"/>
              </p:ext>
            </p:extLst>
          </p:nvPr>
        </p:nvGraphicFramePr>
        <p:xfrm>
          <a:off x="622299" y="1000109"/>
          <a:ext cx="8093105" cy="480328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16" name="Gráfico" r:id="rId3" imgW="8543883" imgH="5467317" progId="MSGraph.Chart.8">
                  <p:embed followColorScheme="full"/>
                </p:oleObj>
              </mc:Choice>
              <mc:Fallback>
                <p:oleObj name="Gráfico" r:id="rId3" imgW="8543883" imgH="5467317" progId="MSGraph.Chart.8">
                  <p:embed followColorScheme="full"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2299" y="1000109"/>
                        <a:ext cx="8093105" cy="4803289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43" name="1 Título"/>
          <p:cNvSpPr txBox="1">
            <a:spLocks/>
          </p:cNvSpPr>
          <p:nvPr/>
        </p:nvSpPr>
        <p:spPr bwMode="auto">
          <a:xfrm>
            <a:off x="107950" y="130175"/>
            <a:ext cx="4679950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es-DO" altLang="es-DO">
                <a:solidFill>
                  <a:schemeClr val="tx2"/>
                </a:solidFill>
              </a:rPr>
              <a:t>Oficina Nacional de la Propiedad Industrial</a:t>
            </a:r>
          </a:p>
        </p:txBody>
      </p:sp>
      <p:pic>
        <p:nvPicPr>
          <p:cNvPr id="10244" name="3 Marcador de contenido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380288" y="-26988"/>
            <a:ext cx="1738312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098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54408310"/>
              </p:ext>
            </p:extLst>
          </p:nvPr>
        </p:nvGraphicFramePr>
        <p:xfrm>
          <a:off x="428596" y="1214422"/>
          <a:ext cx="7143800" cy="500549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17" name="Gráfico" r:id="rId3" imgW="8867892" imgH="6219828" progId="MSGraph.Chart.8">
                  <p:embed followColorScheme="full"/>
                </p:oleObj>
              </mc:Choice>
              <mc:Fallback>
                <p:oleObj name="Gráfico" r:id="rId3" imgW="8867892" imgH="6219828" progId="MSGraph.Chart.8">
                  <p:embed followColorScheme="full"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8596" y="1214422"/>
                        <a:ext cx="7143800" cy="500549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099" name="1 Título"/>
          <p:cNvSpPr txBox="1">
            <a:spLocks/>
          </p:cNvSpPr>
          <p:nvPr/>
        </p:nvSpPr>
        <p:spPr bwMode="auto">
          <a:xfrm>
            <a:off x="107950" y="109538"/>
            <a:ext cx="4679950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es-DO" altLang="es-DO">
                <a:solidFill>
                  <a:schemeClr val="tx2"/>
                </a:solidFill>
              </a:rPr>
              <a:t>Oficina Nacional de la Propiedad Industrial</a:t>
            </a:r>
          </a:p>
        </p:txBody>
      </p:sp>
      <p:pic>
        <p:nvPicPr>
          <p:cNvPr id="4100" name="3 Marcador de contenido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380288" y="-47625"/>
            <a:ext cx="1738312" cy="77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8430646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122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16907726"/>
              </p:ext>
            </p:extLst>
          </p:nvPr>
        </p:nvGraphicFramePr>
        <p:xfrm>
          <a:off x="120650" y="709613"/>
          <a:ext cx="7651505" cy="536259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41" name="Gráfico" r:id="rId3" imgW="9658399" imgH="6800910" progId="MSGraph.Chart.8">
                  <p:embed followColorScheme="full"/>
                </p:oleObj>
              </mc:Choice>
              <mc:Fallback>
                <p:oleObj name="Gráfico" r:id="rId3" imgW="9658399" imgH="6800910" progId="MSGraph.Chart.8">
                  <p:embed followColorScheme="full"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0650" y="709613"/>
                        <a:ext cx="7651505" cy="536259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23" name="1 Título"/>
          <p:cNvSpPr txBox="1">
            <a:spLocks/>
          </p:cNvSpPr>
          <p:nvPr/>
        </p:nvSpPr>
        <p:spPr bwMode="auto">
          <a:xfrm>
            <a:off x="107950" y="130175"/>
            <a:ext cx="4679950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es-DO" altLang="es-DO" dirty="0">
                <a:solidFill>
                  <a:schemeClr val="tx2"/>
                </a:solidFill>
              </a:rPr>
              <a:t>Oficina Nacional de la Propiedad Industrial</a:t>
            </a:r>
          </a:p>
        </p:txBody>
      </p:sp>
      <p:pic>
        <p:nvPicPr>
          <p:cNvPr id="5124" name="3 Marcador de contenido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380288" y="-26988"/>
            <a:ext cx="1738312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21913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218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0053457"/>
              </p:ext>
            </p:extLst>
          </p:nvPr>
        </p:nvGraphicFramePr>
        <p:xfrm>
          <a:off x="584200" y="1268760"/>
          <a:ext cx="8534400" cy="547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64" name="Gráfico" r:id="rId3" imgW="8486761" imgH="5429151" progId="MSGraph.Chart.8">
                  <p:embed followColorScheme="full"/>
                </p:oleObj>
              </mc:Choice>
              <mc:Fallback>
                <p:oleObj name="Gráfico" r:id="rId3" imgW="8486761" imgH="5429151" progId="MSGraph.Chart.8">
                  <p:embed followColorScheme="full"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4200" y="1268760"/>
                        <a:ext cx="8534400" cy="5473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219" name="1 Título"/>
          <p:cNvSpPr txBox="1">
            <a:spLocks/>
          </p:cNvSpPr>
          <p:nvPr/>
        </p:nvSpPr>
        <p:spPr bwMode="auto">
          <a:xfrm>
            <a:off x="107950" y="130175"/>
            <a:ext cx="4679950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es-DO" altLang="es-DO">
                <a:solidFill>
                  <a:schemeClr val="tx2"/>
                </a:solidFill>
              </a:rPr>
              <a:t>Oficina Nacional de la Propiedad Industrial</a:t>
            </a:r>
          </a:p>
        </p:txBody>
      </p:sp>
      <p:pic>
        <p:nvPicPr>
          <p:cNvPr id="9220" name="3 Marcador de contenido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380288" y="-26988"/>
            <a:ext cx="1738312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537945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5331</TotalTime>
  <Words>77</Words>
  <Application>Microsoft Office PowerPoint</Application>
  <PresentationFormat>Presentación en pantalla (4:3)</PresentationFormat>
  <Paragraphs>24</Paragraphs>
  <Slides>8</Slides>
  <Notes>0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0" baseType="lpstr">
      <vt:lpstr>Default Design</vt:lpstr>
      <vt:lpstr>Gráfico de Microsoft Graph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Onapi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a.alvarez</dc:creator>
  <cp:lastModifiedBy>Manuel Seijas</cp:lastModifiedBy>
  <cp:revision>1731</cp:revision>
  <dcterms:created xsi:type="dcterms:W3CDTF">2007-02-01T18:57:29Z</dcterms:created>
  <dcterms:modified xsi:type="dcterms:W3CDTF">2021-10-01T14:17:31Z</dcterms:modified>
</cp:coreProperties>
</file>