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.seijas\Desktop\Data%20estadisticos%20trimestral%20Nuevo%20formato%20julio%20-%20sept.%202022.xlsx" TargetMode="External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Data%20cruda%20Estadisticas%20%20Signos%20Distintivos%20julio%20-%20septiembre.%20%202022%20firm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Data%20estadisticos%20trimestral%20Nuevo%20formato%20julio%20-%20sept.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 dirty="0">
                <a:effectLst/>
                <a:latin typeface="Book Antiqua" pitchFamily="18" charset="0"/>
              </a:rPr>
              <a:t>Publicaciones por tipo de solicitud </a:t>
            </a:r>
            <a:endParaRPr lang="es-DO" sz="1600" dirty="0">
              <a:effectLst/>
              <a:latin typeface="Book Antiqua" pitchFamily="18" charset="0"/>
            </a:endParaRPr>
          </a:p>
          <a:p>
            <a:pPr>
              <a:defRPr sz="1600"/>
            </a:pPr>
            <a:r>
              <a:rPr lang="es-DO" sz="1600" b="1" i="0" baseline="0" dirty="0" smtClean="0">
                <a:effectLst/>
                <a:latin typeface="Book Antiqua" pitchFamily="18" charset="0"/>
              </a:rPr>
              <a:t>Julio-sept </a:t>
            </a:r>
            <a:r>
              <a:rPr lang="es-DO" sz="1600" b="1" i="0" baseline="0" dirty="0">
                <a:effectLst/>
                <a:latin typeface="Book Antiqua" pitchFamily="18" charset="0"/>
              </a:rPr>
              <a:t>2022</a:t>
            </a:r>
            <a:endParaRPr lang="es-DO" sz="1600" dirty="0">
              <a:effectLst/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6024364336453566"/>
          <c:y val="0.15507471000874706"/>
          <c:w val="0.52308957141908741"/>
          <c:h val="0.704466718095485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2021'!$B$5:$H$5</c:f>
              <c:numCache>
                <c:formatCode>General</c:formatCode>
                <c:ptCount val="7"/>
                <c:pt idx="0">
                  <c:v>0</c:v>
                </c:pt>
                <c:pt idx="1">
                  <c:v>24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2021'!$B$6:$H$6</c:f>
              <c:numCache>
                <c:formatCode>General</c:formatCode>
                <c:ptCount val="7"/>
                <c:pt idx="0">
                  <c:v>3</c:v>
                </c:pt>
                <c:pt idx="1">
                  <c:v>18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sept.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2021'!$B$7:$H$7</c:f>
              <c:numCache>
                <c:formatCode>General</c:formatCode>
                <c:ptCount val="7"/>
                <c:pt idx="0">
                  <c:v>0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84767488"/>
        <c:axId val="169876224"/>
      </c:barChart>
      <c:catAx>
        <c:axId val="18476748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69876224"/>
        <c:crosses val="autoZero"/>
        <c:auto val="1"/>
        <c:lblAlgn val="ctr"/>
        <c:lblOffset val="100"/>
        <c:noMultiLvlLbl val="0"/>
      </c:catAx>
      <c:valAx>
        <c:axId val="16987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847674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3200">
                <a:latin typeface="Book Antiqua" pitchFamily="18" charset="0"/>
              </a:defRPr>
            </a:pPr>
            <a:r>
              <a:rPr lang="es-DO" sz="1600" b="1" i="0" baseline="0" dirty="0">
                <a:effectLst/>
                <a:latin typeface="Book Antiqua" pitchFamily="18" charset="0"/>
              </a:rPr>
              <a:t>Publicaciones por tipo de Registro </a:t>
            </a:r>
            <a:endParaRPr lang="es-DO" sz="1600" dirty="0">
              <a:effectLst/>
              <a:latin typeface="Book Antiqua" pitchFamily="18" charset="0"/>
            </a:endParaRPr>
          </a:p>
          <a:p>
            <a:pPr algn="ctr">
              <a:defRPr sz="3200">
                <a:latin typeface="Book Antiqua" pitchFamily="18" charset="0"/>
              </a:defRPr>
            </a:pPr>
            <a:r>
              <a:rPr lang="es-DO" sz="1600" b="1" i="0" baseline="0" dirty="0" smtClean="0">
                <a:effectLst/>
                <a:latin typeface="Book Antiqua" pitchFamily="18" charset="0"/>
              </a:rPr>
              <a:t>julio-sept. </a:t>
            </a:r>
            <a:r>
              <a:rPr lang="es-DO" sz="1600" b="1" i="0" baseline="0" dirty="0">
                <a:effectLst/>
                <a:latin typeface="Book Antiqua" pitchFamily="18" charset="0"/>
              </a:rPr>
              <a:t>2022</a:t>
            </a:r>
            <a:endParaRPr lang="es-DO" sz="1600" dirty="0">
              <a:effectLst/>
              <a:latin typeface="Book Antiqua" pitchFamily="18" charset="0"/>
            </a:endParaRPr>
          </a:p>
          <a:p>
            <a:pPr algn="ctr">
              <a:defRPr sz="3200">
                <a:latin typeface="Book Antiqua" pitchFamily="18" charset="0"/>
              </a:defRPr>
            </a:pPr>
            <a:endParaRPr lang="es-DO" sz="3200" dirty="0"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julio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2021'!$K$5:$M$5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2021'!$K$6:$M$6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sept.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2021'!$K$7:$M$7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485376"/>
        <c:axId val="185575104"/>
      </c:barChart>
      <c:catAx>
        <c:axId val="1844853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85575104"/>
        <c:crosses val="autoZero"/>
        <c:auto val="1"/>
        <c:lblAlgn val="ctr"/>
        <c:lblOffset val="100"/>
        <c:noMultiLvlLbl val="0"/>
      </c:catAx>
      <c:valAx>
        <c:axId val="185575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485376"/>
        <c:crosses val="autoZero"/>
        <c:crossBetween val="between"/>
      </c:valAx>
      <c:spPr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Book Antiqua" pitchFamily="18" charset="0"/>
              </a:defRPr>
            </a:pPr>
            <a:r>
              <a:rPr lang="es-DO" sz="1600" b="1" i="0" baseline="0" dirty="0">
                <a:effectLst/>
                <a:latin typeface="Book Antiqua" pitchFamily="18" charset="0"/>
              </a:rPr>
              <a:t>Publicaciones por tipo de concesión </a:t>
            </a:r>
            <a:endParaRPr lang="es-DO" sz="1600" dirty="0">
              <a:effectLst/>
              <a:latin typeface="Book Antiqua" pitchFamily="18" charset="0"/>
            </a:endParaRPr>
          </a:p>
          <a:p>
            <a:pPr>
              <a:defRPr sz="1600">
                <a:latin typeface="Book Antiqua" pitchFamily="18" charset="0"/>
              </a:defRPr>
            </a:pPr>
            <a:r>
              <a:rPr lang="es-DO" sz="1600" b="1" i="0" baseline="0" dirty="0" smtClean="0">
                <a:effectLst/>
                <a:latin typeface="Book Antiqua" pitchFamily="18" charset="0"/>
              </a:rPr>
              <a:t>julio-sept. </a:t>
            </a:r>
            <a:r>
              <a:rPr lang="es-DO" sz="1600" b="1" i="0" baseline="0" dirty="0">
                <a:effectLst/>
                <a:latin typeface="Book Antiqua" pitchFamily="18" charset="0"/>
              </a:rPr>
              <a:t>2022</a:t>
            </a:r>
            <a:endParaRPr lang="es-DO" sz="1600" dirty="0">
              <a:effectLst/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2021'!$I$4</c:f>
              <c:strCache>
                <c:ptCount val="1"/>
                <c:pt idx="0">
                  <c:v>Concesion Patente de Invencion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sept.</c:v>
                </c:pt>
              </c:strCache>
            </c:strRef>
          </c:cat>
          <c:val>
            <c:numRef>
              <c:f>'Estadisticas Invenciones 2021'!$I$5:$I$7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2021'!$J$4</c:f>
              <c:strCache>
                <c:ptCount val="1"/>
                <c:pt idx="0">
                  <c:v>Concesion Patente de Invencion P.C.T.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sept.</c:v>
                </c:pt>
              </c:strCache>
            </c:strRef>
          </c:cat>
          <c:val>
            <c:numRef>
              <c:f>'Estadisticas Invenciones 2021'!$J$5:$J$7</c:f>
              <c:numCache>
                <c:formatCode>General</c:formatCode>
                <c:ptCount val="3"/>
                <c:pt idx="0">
                  <c:v>14</c:v>
                </c:pt>
                <c:pt idx="1">
                  <c:v>17</c:v>
                </c:pt>
                <c:pt idx="2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486912"/>
        <c:axId val="185577984"/>
      </c:barChart>
      <c:catAx>
        <c:axId val="1844869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Book Antiqua" pitchFamily="18" charset="0"/>
              </a:defRPr>
            </a:pPr>
            <a:endParaRPr lang="es-DO"/>
          </a:p>
        </c:txPr>
        <c:crossAx val="185577984"/>
        <c:crosses val="autoZero"/>
        <c:auto val="1"/>
        <c:lblAlgn val="ctr"/>
        <c:lblOffset val="100"/>
        <c:noMultiLvlLbl val="0"/>
      </c:catAx>
      <c:valAx>
        <c:axId val="1855779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44869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 dirty="0">
                <a:effectLst/>
                <a:latin typeface="Book Antiqua" pitchFamily="18" charset="0"/>
              </a:rPr>
              <a:t>Publicaciones </a:t>
            </a:r>
            <a:r>
              <a:rPr lang="en-US" sz="1600" b="1" i="0" baseline="0" dirty="0" err="1">
                <a:effectLst/>
                <a:latin typeface="Book Antiqua" pitchFamily="18" charset="0"/>
              </a:rPr>
              <a:t>Actos</a:t>
            </a:r>
            <a:r>
              <a:rPr lang="en-US" sz="1600" b="1" i="0" baseline="0" dirty="0">
                <a:effectLst/>
                <a:latin typeface="Book Antiqua" pitchFamily="18" charset="0"/>
              </a:rPr>
              <a:t> </a:t>
            </a:r>
            <a:r>
              <a:rPr lang="en-US" sz="1600" b="1" i="0" baseline="0" dirty="0" err="1">
                <a:effectLst/>
                <a:latin typeface="Book Antiqua" pitchFamily="18" charset="0"/>
              </a:rPr>
              <a:t>Modificatorios</a:t>
            </a:r>
            <a:r>
              <a:rPr lang="en-US" sz="1600" b="1" i="0" baseline="0" dirty="0">
                <a:effectLst/>
                <a:latin typeface="Book Antiqua" pitchFamily="18" charset="0"/>
              </a:rPr>
              <a:t> </a:t>
            </a:r>
            <a:endParaRPr lang="es-DO" sz="1600" dirty="0">
              <a:effectLst/>
              <a:latin typeface="Book Antiqua" pitchFamily="18" charset="0"/>
            </a:endParaRPr>
          </a:p>
          <a:p>
            <a:pPr>
              <a:defRPr sz="1600"/>
            </a:pPr>
            <a:r>
              <a:rPr lang="es-DO" sz="1600" b="1" i="0" baseline="0" dirty="0" smtClean="0">
                <a:effectLst/>
                <a:latin typeface="Book Antiqua" pitchFamily="18" charset="0"/>
              </a:rPr>
              <a:t>julio-sept. </a:t>
            </a:r>
            <a:r>
              <a:rPr lang="es-DO" sz="1600" b="1" i="0" baseline="0" dirty="0">
                <a:effectLst/>
                <a:latin typeface="Book Antiqua" pitchFamily="18" charset="0"/>
              </a:rPr>
              <a:t>2022</a:t>
            </a:r>
            <a:endParaRPr lang="es-DO" sz="1600" dirty="0">
              <a:effectLst/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2021'!$N$4</c:f>
              <c:strCache>
                <c:ptCount val="1"/>
                <c:pt idx="0">
                  <c:v>Actos Modificatorios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sept.</c:v>
                </c:pt>
              </c:strCache>
            </c:strRef>
          </c:cat>
          <c:val>
            <c:numRef>
              <c:f>'Estadisticas Invenciones 2021'!$N$5:$N$7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487424"/>
        <c:axId val="185580864"/>
      </c:barChart>
      <c:catAx>
        <c:axId val="184487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85580864"/>
        <c:crosses val="autoZero"/>
        <c:auto val="1"/>
        <c:lblAlgn val="ctr"/>
        <c:lblOffset val="100"/>
        <c:noMultiLvlLbl val="0"/>
      </c:catAx>
      <c:valAx>
        <c:axId val="1855808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844874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Publicaciones por tipo de Signo Distintivo</a:t>
            </a:r>
            <a:endParaRPr lang="es-DO" sz="1600">
              <a:effectLst/>
              <a:latin typeface="Book Antiqua" panose="02040602050305030304" pitchFamily="18" charset="0"/>
            </a:endParaRPr>
          </a:p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julio-sept. 2022</a:t>
            </a:r>
            <a:endParaRPr lang="es-DO" sz="160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442845225742131"/>
          <c:y val="0.17117635182480018"/>
          <c:w val="0.84696689657978796"/>
          <c:h val="0.52080521609007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Hoja1!$C$12:$G$12</c:f>
              <c:numCache>
                <c:formatCode>General</c:formatCode>
                <c:ptCount val="5"/>
                <c:pt idx="0" formatCode="#,##0">
                  <c:v>4217</c:v>
                </c:pt>
                <c:pt idx="1">
                  <c:v>16</c:v>
                </c:pt>
                <c:pt idx="2">
                  <c:v>832</c:v>
                </c:pt>
                <c:pt idx="3">
                  <c:v>301</c:v>
                </c:pt>
                <c:pt idx="4">
                  <c:v>130</c:v>
                </c:pt>
              </c:numCache>
            </c:numRef>
          </c:val>
        </c:ser>
        <c:ser>
          <c:idx val="1"/>
          <c:order val="1"/>
          <c:tx>
            <c:strRef>
              <c:f>Hoja1!$B$13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Hoja1!$C$13:$G$13</c:f>
              <c:numCache>
                <c:formatCode>General</c:formatCode>
                <c:ptCount val="5"/>
                <c:pt idx="0" formatCode="#,##0">
                  <c:v>4402</c:v>
                </c:pt>
                <c:pt idx="1">
                  <c:v>19</c:v>
                </c:pt>
                <c:pt idx="2">
                  <c:v>1037</c:v>
                </c:pt>
                <c:pt idx="3">
                  <c:v>412</c:v>
                </c:pt>
                <c:pt idx="4">
                  <c:v>147</c:v>
                </c:pt>
              </c:numCache>
            </c:numRef>
          </c:val>
        </c:ser>
        <c:ser>
          <c:idx val="2"/>
          <c:order val="2"/>
          <c:tx>
            <c:strRef>
              <c:f>Hoja1!$B$14</c:f>
              <c:strCache>
                <c:ptCount val="1"/>
                <c:pt idx="0">
                  <c:v>sept.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Hoja1!$C$14:$G$14</c:f>
              <c:numCache>
                <c:formatCode>General</c:formatCode>
                <c:ptCount val="5"/>
                <c:pt idx="0" formatCode="#,##0">
                  <c:v>4470</c:v>
                </c:pt>
                <c:pt idx="1">
                  <c:v>22</c:v>
                </c:pt>
                <c:pt idx="2" formatCode="#,##0">
                  <c:v>826</c:v>
                </c:pt>
                <c:pt idx="3">
                  <c:v>296</c:v>
                </c:pt>
                <c:pt idx="4">
                  <c:v>154</c:v>
                </c:pt>
              </c:numCache>
            </c:numRef>
          </c:val>
        </c:ser>
        <c:ser>
          <c:idx val="3"/>
          <c:order val="3"/>
          <c:tx>
            <c:strRef>
              <c:f>Hoja1!$B$15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Hoja1!$C$15:$G$15</c:f>
              <c:numCache>
                <c:formatCode>#,##0</c:formatCode>
                <c:ptCount val="5"/>
                <c:pt idx="0">
                  <c:v>13089</c:v>
                </c:pt>
                <c:pt idx="1">
                  <c:v>57</c:v>
                </c:pt>
                <c:pt idx="2">
                  <c:v>2695</c:v>
                </c:pt>
                <c:pt idx="3">
                  <c:v>1009</c:v>
                </c:pt>
                <c:pt idx="4">
                  <c:v>431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694784"/>
        <c:axId val="180940160"/>
      </c:barChart>
      <c:catAx>
        <c:axId val="1846947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80940160"/>
        <c:crosses val="autoZero"/>
        <c:auto val="1"/>
        <c:lblAlgn val="ctr"/>
        <c:lblOffset val="100"/>
        <c:noMultiLvlLbl val="0"/>
      </c:catAx>
      <c:valAx>
        <c:axId val="1809401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46947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>
                <a:latin typeface="Book Antiqua" panose="02040602050305030304" pitchFamily="18" charset="0"/>
              </a:defRPr>
            </a:pPr>
            <a:endParaRPr lang="es-DO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Book Antiqua" pitchFamily="18" charset="0"/>
              </a:defRPr>
            </a:pPr>
            <a:r>
              <a:rPr lang="es-DO">
                <a:latin typeface="Book Antiqua" pitchFamily="18" charset="0"/>
              </a:rPr>
              <a:t>Publicaciones de otros servicios </a:t>
            </a:r>
          </a:p>
          <a:p>
            <a:pPr>
              <a:defRPr>
                <a:latin typeface="Book Antiqua" pitchFamily="18" charset="0"/>
              </a:defRPr>
            </a:pPr>
            <a:r>
              <a:rPr lang="es-DO">
                <a:latin typeface="Book Antiqua" pitchFamily="18" charset="0"/>
              </a:rPr>
              <a:t>julio - septiembre 2022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796518417209445"/>
          <c:y val="0.23746247585055014"/>
          <c:w val="0.7998125984661858"/>
          <c:h val="0.41691694502948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Hoja1!$A$3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Hoja1!$G$2:$J$2</c:f>
              <c:strCache>
                <c:ptCount val="4"/>
                <c:pt idx="0">
                  <c:v>Renovaciones</c:v>
                </c:pt>
                <c:pt idx="1">
                  <c:v>Cambios de Titulares</c:v>
                </c:pt>
                <c:pt idx="2">
                  <c:v>Cambio de Direccion</c:v>
                </c:pt>
                <c:pt idx="3">
                  <c:v>Fusiones </c:v>
                </c:pt>
              </c:strCache>
            </c:strRef>
          </c:cat>
          <c:val>
            <c:numRef>
              <c:f>Hoja1!$G$3:$J$3</c:f>
              <c:numCache>
                <c:formatCode>#,##0</c:formatCode>
                <c:ptCount val="4"/>
                <c:pt idx="0" formatCode="General">
                  <c:v>555</c:v>
                </c:pt>
                <c:pt idx="1">
                  <c:v>344</c:v>
                </c:pt>
                <c:pt idx="2" formatCode="General">
                  <c:v>129</c:v>
                </c:pt>
                <c:pt idx="3" formatCode="General">
                  <c:v>15</c:v>
                </c:pt>
              </c:numCache>
            </c:numRef>
          </c:val>
        </c:ser>
        <c:ser>
          <c:idx val="1"/>
          <c:order val="1"/>
          <c:tx>
            <c:strRef>
              <c:f>Hoja1!$A$4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Hoja1!$G$2:$J$2</c:f>
              <c:strCache>
                <c:ptCount val="4"/>
                <c:pt idx="0">
                  <c:v>Renovaciones</c:v>
                </c:pt>
                <c:pt idx="1">
                  <c:v>Cambios de Titulares</c:v>
                </c:pt>
                <c:pt idx="2">
                  <c:v>Cambio de Direccion</c:v>
                </c:pt>
                <c:pt idx="3">
                  <c:v>Fusiones </c:v>
                </c:pt>
              </c:strCache>
            </c:strRef>
          </c:cat>
          <c:val>
            <c:numRef>
              <c:f>Hoja1!$G$4:$J$4</c:f>
              <c:numCache>
                <c:formatCode>#,##0</c:formatCode>
                <c:ptCount val="4"/>
                <c:pt idx="0" formatCode="General">
                  <c:v>762</c:v>
                </c:pt>
                <c:pt idx="1">
                  <c:v>190</c:v>
                </c:pt>
                <c:pt idx="2" formatCode="General">
                  <c:v>41</c:v>
                </c:pt>
                <c:pt idx="3" formatCode="General">
                  <c:v>43</c:v>
                </c:pt>
              </c:numCache>
            </c:numRef>
          </c:val>
        </c:ser>
        <c:ser>
          <c:idx val="2"/>
          <c:order val="2"/>
          <c:tx>
            <c:strRef>
              <c:f>Hoja1!$A$5</c:f>
              <c:strCache>
                <c:ptCount val="1"/>
                <c:pt idx="0">
                  <c:v>sept.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Hoja1!$G$2:$J$2</c:f>
              <c:strCache>
                <c:ptCount val="4"/>
                <c:pt idx="0">
                  <c:v>Renovaciones</c:v>
                </c:pt>
                <c:pt idx="1">
                  <c:v>Cambios de Titulares</c:v>
                </c:pt>
                <c:pt idx="2">
                  <c:v>Cambio de Direccion</c:v>
                </c:pt>
                <c:pt idx="3">
                  <c:v>Fusiones </c:v>
                </c:pt>
              </c:strCache>
            </c:strRef>
          </c:cat>
          <c:val>
            <c:numRef>
              <c:f>Hoja1!$G$5:$J$5</c:f>
              <c:numCache>
                <c:formatCode>#,##0</c:formatCode>
                <c:ptCount val="4"/>
                <c:pt idx="0" formatCode="General">
                  <c:v>666</c:v>
                </c:pt>
                <c:pt idx="1">
                  <c:v>206</c:v>
                </c:pt>
                <c:pt idx="2" formatCode="General">
                  <c:v>33</c:v>
                </c:pt>
                <c:pt idx="3" formatCode="General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888768"/>
        <c:axId val="180941888"/>
      </c:barChart>
      <c:catAx>
        <c:axId val="1858887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80941888"/>
        <c:crosses val="autoZero"/>
        <c:auto val="1"/>
        <c:lblAlgn val="ctr"/>
        <c:lblOffset val="100"/>
        <c:noMultiLvlLbl val="0"/>
      </c:catAx>
      <c:valAx>
        <c:axId val="1809418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8887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600"/>
      </a:pPr>
      <a:endParaRPr lang="es-D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Publicaciones de resoluciones</a:t>
            </a:r>
            <a:endParaRPr lang="es-DO" sz="1600">
              <a:effectLst/>
              <a:latin typeface="Book Antiqua" panose="02040602050305030304" pitchFamily="18" charset="0"/>
            </a:endParaRPr>
          </a:p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julio-sept. 2022</a:t>
            </a:r>
            <a:endParaRPr lang="es-DO" sz="160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9400622153094099E-2"/>
          <c:y val="0.24210260421514726"/>
          <c:w val="0.73313673480724362"/>
          <c:h val="0.688557127286157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Hoja1!$C$18</c:f>
              <c:strCache>
                <c:ptCount val="1"/>
                <c:pt idx="0">
                  <c:v>Dirección General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sept.</c:v>
                </c:pt>
              </c:strCache>
            </c:strRef>
          </c:cat>
          <c:val>
            <c:numRef>
              <c:f>Hoja1!$C$19:$C$21</c:f>
              <c:numCache>
                <c:formatCode>General</c:formatCode>
                <c:ptCount val="3"/>
                <c:pt idx="0">
                  <c:v>21</c:v>
                </c:pt>
                <c:pt idx="1">
                  <c:v>9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Hoja1!$D$18</c:f>
              <c:strCache>
                <c:ptCount val="1"/>
                <c:pt idx="0">
                  <c:v>Dirección de signos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julio</c:v>
                </c:pt>
                <c:pt idx="1">
                  <c:v>agosto</c:v>
                </c:pt>
                <c:pt idx="2">
                  <c:v>sept.</c:v>
                </c:pt>
              </c:strCache>
            </c:strRef>
          </c:cat>
          <c:val>
            <c:numRef>
              <c:f>Hoja1!$D$19:$D$21</c:f>
              <c:numCache>
                <c:formatCode>General</c:formatCode>
                <c:ptCount val="3"/>
                <c:pt idx="0">
                  <c:v>45</c:v>
                </c:pt>
                <c:pt idx="1">
                  <c:v>30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891840"/>
        <c:axId val="180985856"/>
      </c:barChart>
      <c:catAx>
        <c:axId val="1858918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Book Antiqua" panose="02040602050305030304" pitchFamily="18" charset="0"/>
              </a:defRPr>
            </a:pPr>
            <a:endParaRPr lang="es-DO"/>
          </a:p>
        </c:txPr>
        <c:crossAx val="180985856"/>
        <c:crosses val="autoZero"/>
        <c:auto val="1"/>
        <c:lblAlgn val="ctr"/>
        <c:lblOffset val="100"/>
        <c:noMultiLvlLbl val="0"/>
      </c:catAx>
      <c:valAx>
        <c:axId val="180985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58918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99AAD-988F-4A64-B576-AA2E4E128035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F0599-33BB-43FB-BA2E-787ECDE0945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266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F0599-33BB-43FB-BA2E-787ECDE0945A}" type="slidenum">
              <a:rPr lang="es-DO" smtClean="0"/>
              <a:t>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5257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1136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787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2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1303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221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4683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8640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813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958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601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3000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7D1FE-2521-4536-8F56-E315BA399144}" type="datetimeFigureOut">
              <a:rPr lang="es-DO" smtClean="0"/>
              <a:t>6/10/2022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4027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julio-sept. 2022</a:t>
            </a:r>
            <a:endParaRPr lang="es-DO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255640" cy="365125"/>
          </a:xfrm>
        </p:spPr>
        <p:txBody>
          <a:bodyPr/>
          <a:lstStyle/>
          <a:p>
            <a:r>
              <a:rPr lang="es-DO" sz="20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 de Publicaciones</a:t>
            </a:r>
            <a:endParaRPr lang="es-DO" sz="2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0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3940"/>
          </a:xfrm>
        </p:spPr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Invenciones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146359"/>
              </p:ext>
            </p:extLst>
          </p:nvPr>
        </p:nvGraphicFramePr>
        <p:xfrm>
          <a:off x="251520" y="1052736"/>
          <a:ext cx="84352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06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878410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46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631871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09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509276"/>
              </p:ext>
            </p:extLst>
          </p:nvPr>
        </p:nvGraphicFramePr>
        <p:xfrm>
          <a:off x="467544" y="1340768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96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Signos Distintivos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31687"/>
              </p:ext>
            </p:extLst>
          </p:nvPr>
        </p:nvGraphicFramePr>
        <p:xfrm>
          <a:off x="457200" y="1340768"/>
          <a:ext cx="8291264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27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395081"/>
              </p:ext>
            </p:extLst>
          </p:nvPr>
        </p:nvGraphicFramePr>
        <p:xfrm>
          <a:off x="827584" y="1196752"/>
          <a:ext cx="748883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88686"/>
              </p:ext>
            </p:extLst>
          </p:nvPr>
        </p:nvGraphicFramePr>
        <p:xfrm>
          <a:off x="1187624" y="764704"/>
          <a:ext cx="72008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79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196</TotalTime>
  <Words>75</Words>
  <Application>Microsoft Office PowerPoint</Application>
  <PresentationFormat>Presentación en pantalla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Área de Invenciones</vt:lpstr>
      <vt:lpstr>Presentación de PowerPoint</vt:lpstr>
      <vt:lpstr>Presentación de PowerPoint</vt:lpstr>
      <vt:lpstr>Presentación de PowerPoint</vt:lpstr>
      <vt:lpstr>Área de Signos Distintivos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Marte Núñez</dc:creator>
  <cp:lastModifiedBy>Manuel Seijas</cp:lastModifiedBy>
  <cp:revision>41</cp:revision>
  <dcterms:created xsi:type="dcterms:W3CDTF">2022-02-09T14:22:14Z</dcterms:created>
  <dcterms:modified xsi:type="dcterms:W3CDTF">2022-10-06T14:46:56Z</dcterms:modified>
</cp:coreProperties>
</file>