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heme/themeOverride4.xml" ContentType="application/vnd.openxmlformats-officedocument.themeOverride+xml"/>
  <Override PartName="/ppt/charts/chart7.xml" ContentType="application/vnd.openxmlformats-officedocument.drawingml.chart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D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8" autoAdjust="0"/>
    <p:restoredTop sz="94660"/>
  </p:normalViewPr>
  <p:slideViewPr>
    <p:cSldViewPr>
      <p:cViewPr varScale="1">
        <p:scale>
          <a:sx n="67" d="100"/>
          <a:sy n="67" d="100"/>
        </p:scale>
        <p:origin x="-88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.seijas\Desktop\OAI%20abril%20-%20junio%202023\Estadisticas%20Invenciones%20abril%20-junio%202023%20patente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.seijas\Desktop\OAI%20abril%20-%20junio%202023\Estadisticas%20Invenciones%20abril%20-junio%202023%20patente.xlsx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.seijas\Desktop\OAI%20abril%20-%20junio%202023\Estadisticas%20Invenciones%20abril%20-junio%202023%20patente.xlsx" TargetMode="External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.seijas\Desktop\OAI%20abril%20-%20junio%202023\Estadisticas%20Invenciones%20abril%20-junio%202023%20patente.xlsx" TargetMode="External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.seijas\Desktop\OAI%20abril%20-%20junio%202023\Datos%20signos%20estadisticos%20trimestral%20Nuevo%20formato%20enero%20-%20Marzo%202023%2001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.seijas\Desktop\OAI%20abril%20-%20junio%202023\Datos%20signos%20estadisticos%20trimestral%20Nuevo%20formato%20enero%20-%20Marzo%202023%2001.xlsx" TargetMode="External"/><Relationship Id="rId1" Type="http://schemas.openxmlformats.org/officeDocument/2006/relationships/themeOverride" Target="../theme/themeOverride4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.seijas\Desktop\OAI%20abril%20-%20junio%202023\Datos%20signos%20estadisticos%20trimestral%20Nuevo%20formato%20enero%20-%20Marzo%202023%2001.xlsx" TargetMode="External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D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/>
            </a:pPr>
            <a:r>
              <a:rPr lang="es-DO" sz="1800" b="1" i="0" baseline="0" dirty="0">
                <a:effectLst/>
                <a:latin typeface="Book Antiqua" pitchFamily="18" charset="0"/>
              </a:rPr>
              <a:t>Publicaciones por tipo de solicitud </a:t>
            </a:r>
            <a:endParaRPr lang="es-DO" sz="1800" dirty="0">
              <a:effectLst/>
              <a:latin typeface="Book Antiqua" pitchFamily="18" charset="0"/>
            </a:endParaRPr>
          </a:p>
          <a:p>
            <a:pPr algn="ctr">
              <a:defRPr/>
            </a:pPr>
            <a:r>
              <a:rPr lang="es-DO" sz="1800" b="1" i="0" baseline="0" dirty="0">
                <a:effectLst/>
                <a:latin typeface="Book Antiqua" pitchFamily="18" charset="0"/>
              </a:rPr>
              <a:t>Abril-Junio 2023</a:t>
            </a:r>
            <a:endParaRPr lang="es-DO" sz="1800" dirty="0">
              <a:effectLst/>
              <a:latin typeface="Book Antiqua" pitchFamily="18" charset="0"/>
            </a:endParaRPr>
          </a:p>
          <a:p>
            <a:pPr algn="ctr">
              <a:defRPr/>
            </a:pPr>
            <a:endParaRPr lang="es-DO" dirty="0"/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'Estadisticas Invenciones 2021'!$A$5</c:f>
              <c:strCache>
                <c:ptCount val="1"/>
                <c:pt idx="0">
                  <c:v>Abril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'Estadisticas Invenciones 2021'!$B$4:$H$4</c:f>
              <c:strCache>
                <c:ptCount val="7"/>
                <c:pt idx="0">
                  <c:v>Solicitudes Patente de Modelo de utilidad </c:v>
                </c:pt>
                <c:pt idx="1">
                  <c:v>Solicitudes Patente de Invencion Face Nacional PCT</c:v>
                </c:pt>
                <c:pt idx="2">
                  <c:v>Solicitud Concesion Patente de Modelo de Utilidad P.C.T</c:v>
                </c:pt>
                <c:pt idx="3">
                  <c:v>Solicitud Concesion Patente de Modelo de Utilidad</c:v>
                </c:pt>
                <c:pt idx="4">
                  <c:v>Solicitudes Patente Diseño Industrial</c:v>
                </c:pt>
                <c:pt idx="5">
                  <c:v>Division  Solicitud Inicial Patente de Invencion </c:v>
                </c:pt>
                <c:pt idx="6">
                  <c:v>Solicitudes Patente de invencion</c:v>
                </c:pt>
              </c:strCache>
            </c:strRef>
          </c:cat>
          <c:val>
            <c:numRef>
              <c:f>'Estadisticas Invenciones 2021'!$B$5:$H$5</c:f>
              <c:numCache>
                <c:formatCode>General</c:formatCode>
                <c:ptCount val="7"/>
                <c:pt idx="0">
                  <c:v>0</c:v>
                </c:pt>
                <c:pt idx="1">
                  <c:v>14</c:v>
                </c:pt>
                <c:pt idx="2">
                  <c:v>0</c:v>
                </c:pt>
                <c:pt idx="3">
                  <c:v>1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'Estadisticas Invenciones 2021'!$A$6</c:f>
              <c:strCache>
                <c:ptCount val="1"/>
                <c:pt idx="0">
                  <c:v>Mayo 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'Estadisticas Invenciones 2021'!$B$4:$H$4</c:f>
              <c:strCache>
                <c:ptCount val="7"/>
                <c:pt idx="0">
                  <c:v>Solicitudes Patente de Modelo de utilidad </c:v>
                </c:pt>
                <c:pt idx="1">
                  <c:v>Solicitudes Patente de Invencion Face Nacional PCT</c:v>
                </c:pt>
                <c:pt idx="2">
                  <c:v>Solicitud Concesion Patente de Modelo de Utilidad P.C.T</c:v>
                </c:pt>
                <c:pt idx="3">
                  <c:v>Solicitud Concesion Patente de Modelo de Utilidad</c:v>
                </c:pt>
                <c:pt idx="4">
                  <c:v>Solicitudes Patente Diseño Industrial</c:v>
                </c:pt>
                <c:pt idx="5">
                  <c:v>Division  Solicitud Inicial Patente de Invencion </c:v>
                </c:pt>
                <c:pt idx="6">
                  <c:v>Solicitudes Patente de invencion</c:v>
                </c:pt>
              </c:strCache>
            </c:strRef>
          </c:cat>
          <c:val>
            <c:numRef>
              <c:f>'Estadisticas Invenciones 2021'!$B$6:$H$6</c:f>
              <c:numCache>
                <c:formatCode>General</c:formatCode>
                <c:ptCount val="7"/>
                <c:pt idx="0">
                  <c:v>2</c:v>
                </c:pt>
                <c:pt idx="1">
                  <c:v>7</c:v>
                </c:pt>
                <c:pt idx="2">
                  <c:v>0</c:v>
                </c:pt>
                <c:pt idx="3">
                  <c:v>1</c:v>
                </c:pt>
                <c:pt idx="4">
                  <c:v>1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'Estadisticas Invenciones 2021'!$A$7</c:f>
              <c:strCache>
                <c:ptCount val="1"/>
                <c:pt idx="0">
                  <c:v>Junio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'Estadisticas Invenciones 2021'!$B$4:$H$4</c:f>
              <c:strCache>
                <c:ptCount val="7"/>
                <c:pt idx="0">
                  <c:v>Solicitudes Patente de Modelo de utilidad </c:v>
                </c:pt>
                <c:pt idx="1">
                  <c:v>Solicitudes Patente de Invencion Face Nacional PCT</c:v>
                </c:pt>
                <c:pt idx="2">
                  <c:v>Solicitud Concesion Patente de Modelo de Utilidad P.C.T</c:v>
                </c:pt>
                <c:pt idx="3">
                  <c:v>Solicitud Concesion Patente de Modelo de Utilidad</c:v>
                </c:pt>
                <c:pt idx="4">
                  <c:v>Solicitudes Patente Diseño Industrial</c:v>
                </c:pt>
                <c:pt idx="5">
                  <c:v>Division  Solicitud Inicial Patente de Invencion </c:v>
                </c:pt>
                <c:pt idx="6">
                  <c:v>Solicitudes Patente de invencion</c:v>
                </c:pt>
              </c:strCache>
            </c:strRef>
          </c:cat>
          <c:val>
            <c:numRef>
              <c:f>'Estadisticas Invenciones 2021'!$B$7:$H$7</c:f>
              <c:numCache>
                <c:formatCode>General</c:formatCode>
                <c:ptCount val="7"/>
                <c:pt idx="0">
                  <c:v>0</c:v>
                </c:pt>
                <c:pt idx="1">
                  <c:v>19</c:v>
                </c:pt>
                <c:pt idx="2">
                  <c:v>0</c:v>
                </c:pt>
                <c:pt idx="3">
                  <c:v>0</c:v>
                </c:pt>
                <c:pt idx="4">
                  <c:v>4</c:v>
                </c:pt>
                <c:pt idx="5">
                  <c:v>0</c:v>
                </c:pt>
                <c:pt idx="6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41337088"/>
        <c:axId val="139173888"/>
      </c:barChart>
      <c:catAx>
        <c:axId val="141337088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Book Antiqua" pitchFamily="18" charset="0"/>
              </a:defRPr>
            </a:pPr>
            <a:endParaRPr lang="es-DO"/>
          </a:p>
        </c:txPr>
        <c:crossAx val="139173888"/>
        <c:crosses val="autoZero"/>
        <c:auto val="1"/>
        <c:lblAlgn val="ctr"/>
        <c:lblOffset val="100"/>
        <c:noMultiLvlLbl val="0"/>
      </c:catAx>
      <c:valAx>
        <c:axId val="13917388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4133708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200">
              <a:latin typeface="Book Antiqua" pitchFamily="18" charset="0"/>
            </a:defRPr>
          </a:pPr>
          <a:endParaRPr lang="es-DO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D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>
              <a:defRPr/>
            </a:pPr>
            <a:r>
              <a:rPr lang="es-DO" sz="1800" b="1" i="0" baseline="0" dirty="0">
                <a:effectLst/>
                <a:latin typeface="Book Antiqua" pitchFamily="18" charset="0"/>
              </a:rPr>
              <a:t>Publicaciones por tipo de Registro </a:t>
            </a:r>
            <a:endParaRPr lang="es-DO" sz="1800" dirty="0">
              <a:effectLst/>
              <a:latin typeface="Book Antiqua" pitchFamily="18" charset="0"/>
            </a:endParaRPr>
          </a:p>
          <a:p>
            <a:pPr algn="ctr">
              <a:defRPr/>
            </a:pPr>
            <a:r>
              <a:rPr lang="es-DO" sz="1800" b="1" i="0" baseline="0" dirty="0">
                <a:effectLst/>
                <a:latin typeface="Book Antiqua" pitchFamily="18" charset="0"/>
              </a:rPr>
              <a:t>Abril-Junio 2023</a:t>
            </a:r>
            <a:endParaRPr lang="es-DO" sz="1800" dirty="0">
              <a:effectLst/>
              <a:latin typeface="Book Antiqua" pitchFamily="18" charset="0"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'Estadisticas Invenciones 2021'!$A$5</c:f>
              <c:strCache>
                <c:ptCount val="1"/>
                <c:pt idx="0">
                  <c:v>Abril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 sz="1050">
                    <a:latin typeface="Book Antiqua" pitchFamily="18" charset="0"/>
                  </a:defRPr>
                </a:pPr>
                <a:endParaRPr lang="es-D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'Estadisticas Invenciones 2021'!$K$4:$M$4</c:f>
              <c:strCache>
                <c:ptCount val="3"/>
                <c:pt idx="0">
                  <c:v>Registro de Patente de Invencion </c:v>
                </c:pt>
                <c:pt idx="1">
                  <c:v>Registro de Diseño Industrial </c:v>
                </c:pt>
                <c:pt idx="2">
                  <c:v>Registro de Modelo de Utilidad </c:v>
                </c:pt>
              </c:strCache>
            </c:strRef>
          </c:cat>
          <c:val>
            <c:numRef>
              <c:f>'Estadisticas Invenciones 2021'!$K$5:$M$5</c:f>
              <c:numCache>
                <c:formatCode>General</c:formatCode>
                <c:ptCount val="3"/>
                <c:pt idx="0">
                  <c:v>0</c:v>
                </c:pt>
                <c:pt idx="1">
                  <c:v>3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'Estadisticas Invenciones 2021'!$A$6</c:f>
              <c:strCache>
                <c:ptCount val="1"/>
                <c:pt idx="0">
                  <c:v>Mayo 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latin typeface="Book Antiqua" pitchFamily="18" charset="0"/>
                  </a:defRPr>
                </a:pPr>
                <a:endParaRPr lang="es-D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'Estadisticas Invenciones 2021'!$K$4:$M$4</c:f>
              <c:strCache>
                <c:ptCount val="3"/>
                <c:pt idx="0">
                  <c:v>Registro de Patente de Invencion </c:v>
                </c:pt>
                <c:pt idx="1">
                  <c:v>Registro de Diseño Industrial </c:v>
                </c:pt>
                <c:pt idx="2">
                  <c:v>Registro de Modelo de Utilidad </c:v>
                </c:pt>
              </c:strCache>
            </c:strRef>
          </c:cat>
          <c:val>
            <c:numRef>
              <c:f>'Estadisticas Invenciones 2021'!$K$6:$M$6</c:f>
              <c:numCache>
                <c:formatCode>General</c:formatCode>
                <c:ptCount val="3"/>
                <c:pt idx="0">
                  <c:v>0</c:v>
                </c:pt>
                <c:pt idx="1">
                  <c:v>5</c:v>
                </c:pt>
                <c:pt idx="2">
                  <c:v>0</c:v>
                </c:pt>
              </c:numCache>
            </c:numRef>
          </c:val>
        </c:ser>
        <c:ser>
          <c:idx val="2"/>
          <c:order val="2"/>
          <c:tx>
            <c:strRef>
              <c:f>'Estadisticas Invenciones 2021'!$A$7</c:f>
              <c:strCache>
                <c:ptCount val="1"/>
                <c:pt idx="0">
                  <c:v>Junio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'Estadisticas Invenciones 2021'!$K$4:$M$4</c:f>
              <c:strCache>
                <c:ptCount val="3"/>
                <c:pt idx="0">
                  <c:v>Registro de Patente de Invencion </c:v>
                </c:pt>
                <c:pt idx="1">
                  <c:v>Registro de Diseño Industrial </c:v>
                </c:pt>
                <c:pt idx="2">
                  <c:v>Registro de Modelo de Utilidad </c:v>
                </c:pt>
              </c:strCache>
            </c:strRef>
          </c:cat>
          <c:val>
            <c:numRef>
              <c:f>'Estadisticas Invenciones 2021'!$K$7:$M$7</c:f>
              <c:numCache>
                <c:formatCode>General</c:formatCode>
                <c:ptCount val="3"/>
                <c:pt idx="0">
                  <c:v>0</c:v>
                </c:pt>
                <c:pt idx="1">
                  <c:v>1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7161728"/>
        <c:axId val="162825920"/>
      </c:barChart>
      <c:catAx>
        <c:axId val="17716172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>
                <a:latin typeface="Book Antiqua" pitchFamily="18" charset="0"/>
              </a:defRPr>
            </a:pPr>
            <a:endParaRPr lang="es-DO"/>
          </a:p>
        </c:txPr>
        <c:crossAx val="162825920"/>
        <c:crosses val="autoZero"/>
        <c:auto val="1"/>
        <c:lblAlgn val="ctr"/>
        <c:lblOffset val="100"/>
        <c:noMultiLvlLbl val="0"/>
      </c:catAx>
      <c:valAx>
        <c:axId val="16282592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716172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>
              <a:latin typeface="Book Antiqua" pitchFamily="18" charset="0"/>
            </a:defRPr>
          </a:pPr>
          <a:endParaRPr lang="es-DO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D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>
              <a:defRPr/>
            </a:pPr>
            <a:r>
              <a:rPr lang="es-DO" sz="1800" b="1" i="0" baseline="0" dirty="0">
                <a:effectLst/>
                <a:latin typeface="Book Antiqua" pitchFamily="18" charset="0"/>
              </a:rPr>
              <a:t>Publicaciones por tipo de concesión </a:t>
            </a:r>
            <a:endParaRPr lang="es-DO" sz="1800" dirty="0">
              <a:effectLst/>
              <a:latin typeface="Book Antiqua" pitchFamily="18" charset="0"/>
            </a:endParaRPr>
          </a:p>
          <a:p>
            <a:pPr algn="ctr">
              <a:defRPr/>
            </a:pPr>
            <a:r>
              <a:rPr lang="es-DO" sz="1800" b="1" i="0" baseline="0" dirty="0">
                <a:effectLst/>
                <a:latin typeface="Book Antiqua" pitchFamily="18" charset="0"/>
              </a:rPr>
              <a:t>Abril-Junio 2023</a:t>
            </a:r>
            <a:endParaRPr lang="es-DO" sz="1800" dirty="0">
              <a:effectLst/>
              <a:latin typeface="Book Antiqua" pitchFamily="18" charset="0"/>
            </a:endParaRPr>
          </a:p>
        </c:rich>
      </c:tx>
      <c:layout>
        <c:manualLayout>
          <c:xMode val="edge"/>
          <c:yMode val="edge"/>
          <c:x val="0.26381403713424711"/>
          <c:y val="6.678350053595485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1.6975308641975308E-2"/>
          <c:y val="0.32183515718389344"/>
          <c:w val="0.69068606007582389"/>
          <c:h val="0.6165972732422274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'Estadisticas Invenciones 2021'!$I$4</c:f>
              <c:strCache>
                <c:ptCount val="1"/>
                <c:pt idx="0">
                  <c:v>Concesion Patente de Invencion 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 sz="1100">
                    <a:latin typeface="Book Antiqua" pitchFamily="18" charset="0"/>
                  </a:defRPr>
                </a:pPr>
                <a:endParaRPr lang="es-D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'Estadisticas Invenciones 2021'!$A$5:$A$7</c:f>
              <c:strCache>
                <c:ptCount val="3"/>
                <c:pt idx="0">
                  <c:v>Abril</c:v>
                </c:pt>
                <c:pt idx="1">
                  <c:v>Mayo </c:v>
                </c:pt>
                <c:pt idx="2">
                  <c:v>Junio</c:v>
                </c:pt>
              </c:strCache>
            </c:strRef>
          </c:cat>
          <c:val>
            <c:numRef>
              <c:f>'Estadisticas Invenciones 2021'!$I$5:$I$7</c:f>
              <c:numCache>
                <c:formatCode>General</c:formatCode>
                <c:ptCount val="3"/>
                <c:pt idx="0">
                  <c:v>1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'Estadisticas Invenciones 2021'!$J$4</c:f>
              <c:strCache>
                <c:ptCount val="1"/>
                <c:pt idx="0">
                  <c:v>Concesion Patente de Invencion P.C.T.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txPr>
              <a:bodyPr/>
              <a:lstStyle/>
              <a:p>
                <a:pPr>
                  <a:defRPr sz="1100">
                    <a:latin typeface="Book Antiqua" pitchFamily="18" charset="0"/>
                  </a:defRPr>
                </a:pPr>
                <a:endParaRPr lang="es-D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'Estadisticas Invenciones 2021'!$A$5:$A$7</c:f>
              <c:strCache>
                <c:ptCount val="3"/>
                <c:pt idx="0">
                  <c:v>Abril</c:v>
                </c:pt>
                <c:pt idx="1">
                  <c:v>Mayo </c:v>
                </c:pt>
                <c:pt idx="2">
                  <c:v>Junio</c:v>
                </c:pt>
              </c:strCache>
            </c:strRef>
          </c:cat>
          <c:val>
            <c:numRef>
              <c:f>'Estadisticas Invenciones 2021'!$J$5:$J$7</c:f>
              <c:numCache>
                <c:formatCode>General</c:formatCode>
                <c:ptCount val="3"/>
                <c:pt idx="0">
                  <c:v>19</c:v>
                </c:pt>
                <c:pt idx="1">
                  <c:v>6</c:v>
                </c:pt>
                <c:pt idx="2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6225408"/>
        <c:axId val="139196032"/>
      </c:barChart>
      <c:catAx>
        <c:axId val="16622540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Book Antiqua" pitchFamily="18" charset="0"/>
              </a:defRPr>
            </a:pPr>
            <a:endParaRPr lang="es-DO"/>
          </a:p>
        </c:txPr>
        <c:crossAx val="139196032"/>
        <c:crosses val="autoZero"/>
        <c:auto val="1"/>
        <c:lblAlgn val="ctr"/>
        <c:lblOffset val="100"/>
        <c:noMultiLvlLbl val="0"/>
      </c:catAx>
      <c:valAx>
        <c:axId val="13919603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6622540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>
              <a:latin typeface="Book Antiqua" pitchFamily="18" charset="0"/>
            </a:defRPr>
          </a:pPr>
          <a:endParaRPr lang="es-DO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D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>
              <a:defRPr/>
            </a:pPr>
            <a:r>
              <a:rPr lang="es-DO" sz="1600" b="1" i="0" baseline="0" dirty="0">
                <a:effectLst/>
                <a:latin typeface="Book Antiqua" pitchFamily="18" charset="0"/>
              </a:rPr>
              <a:t>Publicaciones </a:t>
            </a:r>
            <a:r>
              <a:rPr lang="en-US" sz="1600" b="1" i="0" baseline="0" dirty="0" err="1">
                <a:effectLst/>
                <a:latin typeface="Book Antiqua" pitchFamily="18" charset="0"/>
              </a:rPr>
              <a:t>Actos</a:t>
            </a:r>
            <a:r>
              <a:rPr lang="en-US" sz="1600" b="1" i="0" baseline="0" dirty="0">
                <a:effectLst/>
                <a:latin typeface="Book Antiqua" pitchFamily="18" charset="0"/>
              </a:rPr>
              <a:t> </a:t>
            </a:r>
            <a:r>
              <a:rPr lang="en-US" sz="1600" b="1" i="0" baseline="0" dirty="0" err="1">
                <a:effectLst/>
                <a:latin typeface="Book Antiqua" pitchFamily="18" charset="0"/>
              </a:rPr>
              <a:t>Modificatorios</a:t>
            </a:r>
            <a:r>
              <a:rPr lang="en-US" sz="1600" b="1" i="0" baseline="0" dirty="0">
                <a:effectLst/>
                <a:latin typeface="Book Antiqua" pitchFamily="18" charset="0"/>
              </a:rPr>
              <a:t> </a:t>
            </a:r>
            <a:endParaRPr lang="es-DO" sz="1600" dirty="0">
              <a:effectLst/>
              <a:latin typeface="Book Antiqua" pitchFamily="18" charset="0"/>
            </a:endParaRPr>
          </a:p>
          <a:p>
            <a:pPr algn="ctr">
              <a:defRPr/>
            </a:pPr>
            <a:r>
              <a:rPr lang="es-DO" sz="1600" b="1" i="0" baseline="0" dirty="0">
                <a:effectLst/>
                <a:latin typeface="Book Antiqua" pitchFamily="18" charset="0"/>
              </a:rPr>
              <a:t>Abril-Junio 2023</a:t>
            </a:r>
            <a:endParaRPr lang="es-DO" sz="1600" dirty="0">
              <a:effectLst/>
              <a:latin typeface="Book Antiqua" pitchFamily="18" charset="0"/>
            </a:endParaRPr>
          </a:p>
        </c:rich>
      </c:tx>
      <c:layout>
        <c:manualLayout>
          <c:xMode val="edge"/>
          <c:yMode val="edge"/>
          <c:x val="0.27113419850296488"/>
          <c:y val="3.440678769676744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1.6975308641975308E-2"/>
          <c:y val="0.31039837757869487"/>
          <c:w val="0.79724555263925345"/>
          <c:h val="0.62803398492719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'Estadisticas Invenciones 2021'!$N$4</c:f>
              <c:strCache>
                <c:ptCount val="1"/>
                <c:pt idx="0">
                  <c:v>Actos Modificatorios 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txPr>
              <a:bodyPr/>
              <a:lstStyle/>
              <a:p>
                <a:pPr>
                  <a:defRPr sz="1100">
                    <a:latin typeface="Book Antiqua" pitchFamily="18" charset="0"/>
                  </a:defRPr>
                </a:pPr>
                <a:endParaRPr lang="es-D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'Estadisticas Invenciones 2021'!$A$5:$A$7</c:f>
              <c:strCache>
                <c:ptCount val="3"/>
                <c:pt idx="0">
                  <c:v>Abril</c:v>
                </c:pt>
                <c:pt idx="1">
                  <c:v>Mayo </c:v>
                </c:pt>
                <c:pt idx="2">
                  <c:v>Junio</c:v>
                </c:pt>
              </c:strCache>
            </c:strRef>
          </c:cat>
          <c:val>
            <c:numRef>
              <c:f>'Estadisticas Invenciones 2021'!$N$5:$N$7</c:f>
              <c:numCache>
                <c:formatCode>General</c:formatCode>
                <c:ptCount val="3"/>
                <c:pt idx="0">
                  <c:v>1</c:v>
                </c:pt>
                <c:pt idx="1">
                  <c:v>6</c:v>
                </c:pt>
                <c:pt idx="2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5813248"/>
        <c:axId val="139195456"/>
      </c:barChart>
      <c:catAx>
        <c:axId val="16581324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>
                <a:latin typeface="Book Antiqua" pitchFamily="18" charset="0"/>
              </a:defRPr>
            </a:pPr>
            <a:endParaRPr lang="es-DO"/>
          </a:p>
        </c:txPr>
        <c:crossAx val="139195456"/>
        <c:crosses val="autoZero"/>
        <c:auto val="1"/>
        <c:lblAlgn val="ctr"/>
        <c:lblOffset val="100"/>
        <c:noMultiLvlLbl val="0"/>
      </c:catAx>
      <c:valAx>
        <c:axId val="13919545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6581324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>
              <a:latin typeface="Book Antiqua" pitchFamily="18" charset="0"/>
            </a:defRPr>
          </a:pPr>
          <a:endParaRPr lang="es-DO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D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DO" sz="1800" b="1" i="0" baseline="0" dirty="0">
                <a:effectLst/>
                <a:latin typeface="Book Antiqua" pitchFamily="18" charset="0"/>
              </a:rPr>
              <a:t>Publicaciones por tipo de Signo Distintivo</a:t>
            </a:r>
            <a:endParaRPr lang="es-DO" sz="1800" dirty="0">
              <a:effectLst/>
              <a:latin typeface="Book Antiqua" pitchFamily="18" charset="0"/>
            </a:endParaRPr>
          </a:p>
          <a:p>
            <a:pPr>
              <a:defRPr/>
            </a:pPr>
            <a:r>
              <a:rPr lang="es-DO" sz="1800" b="1" i="0" baseline="0" dirty="0">
                <a:effectLst/>
                <a:latin typeface="Book Antiqua" pitchFamily="18" charset="0"/>
              </a:rPr>
              <a:t>Abril-Junio 2023</a:t>
            </a:r>
            <a:endParaRPr lang="es-DO" sz="1800" dirty="0">
              <a:effectLst/>
              <a:latin typeface="Book Antiqua" pitchFamily="18" charset="0"/>
            </a:endParaRPr>
          </a:p>
        </c:rich>
      </c:tx>
      <c:layout>
        <c:manualLayout>
          <c:xMode val="edge"/>
          <c:yMode val="edge"/>
          <c:x val="0.28667846494912264"/>
          <c:y val="8.3787693359402195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9097550184497752"/>
          <c:y val="0.25870560585669833"/>
          <c:w val="0.74955914830620551"/>
          <c:h val="0.427271716703564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Hoja1!$B$12</c:f>
              <c:strCache>
                <c:ptCount val="1"/>
                <c:pt idx="0">
                  <c:v>Abril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cat>
            <c:strRef>
              <c:f>Hoja1!$C$11:$G$11</c:f>
              <c:strCache>
                <c:ptCount val="5"/>
                <c:pt idx="0">
                  <c:v>Nombre Comercial Unificadas</c:v>
                </c:pt>
                <c:pt idx="1">
                  <c:v>Lemas</c:v>
                </c:pt>
                <c:pt idx="2">
                  <c:v>Marcas</c:v>
                </c:pt>
                <c:pt idx="3">
                  <c:v>Elementos Graficos Marcas</c:v>
                </c:pt>
                <c:pt idx="4">
                  <c:v>Rotulos Nombres</c:v>
                </c:pt>
              </c:strCache>
            </c:strRef>
          </c:cat>
          <c:val>
            <c:numRef>
              <c:f>Hoja1!$C$12:$G$12</c:f>
              <c:numCache>
                <c:formatCode>General</c:formatCode>
                <c:ptCount val="5"/>
                <c:pt idx="0" formatCode="#,##0">
                  <c:v>4200</c:v>
                </c:pt>
                <c:pt idx="1">
                  <c:v>16</c:v>
                </c:pt>
                <c:pt idx="2">
                  <c:v>884</c:v>
                </c:pt>
                <c:pt idx="3">
                  <c:v>330</c:v>
                </c:pt>
                <c:pt idx="4">
                  <c:v>107</c:v>
                </c:pt>
              </c:numCache>
            </c:numRef>
          </c:val>
        </c:ser>
        <c:ser>
          <c:idx val="1"/>
          <c:order val="1"/>
          <c:tx>
            <c:strRef>
              <c:f>Hoja1!$B$13</c:f>
              <c:strCache>
                <c:ptCount val="1"/>
                <c:pt idx="0">
                  <c:v>Mayo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cat>
            <c:strRef>
              <c:f>Hoja1!$C$11:$G$11</c:f>
              <c:strCache>
                <c:ptCount val="5"/>
                <c:pt idx="0">
                  <c:v>Nombre Comercial Unificadas</c:v>
                </c:pt>
                <c:pt idx="1">
                  <c:v>Lemas</c:v>
                </c:pt>
                <c:pt idx="2">
                  <c:v>Marcas</c:v>
                </c:pt>
                <c:pt idx="3">
                  <c:v>Elementos Graficos Marcas</c:v>
                </c:pt>
                <c:pt idx="4">
                  <c:v>Rotulos Nombres</c:v>
                </c:pt>
              </c:strCache>
            </c:strRef>
          </c:cat>
          <c:val>
            <c:numRef>
              <c:f>Hoja1!$C$13:$G$13</c:f>
              <c:numCache>
                <c:formatCode>General</c:formatCode>
                <c:ptCount val="5"/>
                <c:pt idx="0" formatCode="#,##0">
                  <c:v>4724</c:v>
                </c:pt>
                <c:pt idx="1">
                  <c:v>15</c:v>
                </c:pt>
                <c:pt idx="2">
                  <c:v>895</c:v>
                </c:pt>
                <c:pt idx="3">
                  <c:v>339</c:v>
                </c:pt>
                <c:pt idx="4">
                  <c:v>146</c:v>
                </c:pt>
              </c:numCache>
            </c:numRef>
          </c:val>
        </c:ser>
        <c:ser>
          <c:idx val="2"/>
          <c:order val="2"/>
          <c:tx>
            <c:strRef>
              <c:f>Hoja1!$B$14</c:f>
              <c:strCache>
                <c:ptCount val="1"/>
                <c:pt idx="0">
                  <c:v>Junio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Hoja1!$C$11:$G$11</c:f>
              <c:strCache>
                <c:ptCount val="5"/>
                <c:pt idx="0">
                  <c:v>Nombre Comercial Unificadas</c:v>
                </c:pt>
                <c:pt idx="1">
                  <c:v>Lemas</c:v>
                </c:pt>
                <c:pt idx="2">
                  <c:v>Marcas</c:v>
                </c:pt>
                <c:pt idx="3">
                  <c:v>Elementos Graficos Marcas</c:v>
                </c:pt>
                <c:pt idx="4">
                  <c:v>Rotulos Nombres</c:v>
                </c:pt>
              </c:strCache>
            </c:strRef>
          </c:cat>
          <c:val>
            <c:numRef>
              <c:f>Hoja1!$C$14:$G$14</c:f>
              <c:numCache>
                <c:formatCode>General</c:formatCode>
                <c:ptCount val="5"/>
                <c:pt idx="0" formatCode="#,##0">
                  <c:v>4516</c:v>
                </c:pt>
                <c:pt idx="1">
                  <c:v>29</c:v>
                </c:pt>
                <c:pt idx="2" formatCode="#,##0">
                  <c:v>959</c:v>
                </c:pt>
                <c:pt idx="3">
                  <c:v>357</c:v>
                </c:pt>
                <c:pt idx="4">
                  <c:v>127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1336576"/>
        <c:axId val="139304960"/>
      </c:barChart>
      <c:catAx>
        <c:axId val="141336576"/>
        <c:scaling>
          <c:orientation val="minMax"/>
        </c:scaling>
        <c:delete val="0"/>
        <c:axPos val="b"/>
        <c:majorTickMark val="none"/>
        <c:minorTickMark val="none"/>
        <c:tickLblPos val="nextTo"/>
        <c:crossAx val="139304960"/>
        <c:crosses val="autoZero"/>
        <c:auto val="1"/>
        <c:lblAlgn val="ctr"/>
        <c:lblOffset val="100"/>
        <c:noMultiLvlLbl val="0"/>
      </c:catAx>
      <c:valAx>
        <c:axId val="139304960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14133657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200">
                <a:latin typeface="Book Antiqua" pitchFamily="18" charset="0"/>
              </a:defRPr>
            </a:pPr>
            <a:endParaRPr lang="es-DO"/>
          </a:p>
        </c:txPr>
      </c:dTable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D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>
              <a:defRPr/>
            </a:pPr>
            <a:r>
              <a:rPr lang="es-DO" sz="2000" dirty="0">
                <a:latin typeface="Book Antiqua" pitchFamily="18" charset="0"/>
              </a:rPr>
              <a:t>Publicaciones de otros servicios </a:t>
            </a:r>
          </a:p>
          <a:p>
            <a:pPr algn="ctr">
              <a:defRPr/>
            </a:pPr>
            <a:r>
              <a:rPr lang="es-DO" sz="2000" dirty="0">
                <a:latin typeface="Book Antiqua" pitchFamily="18" charset="0"/>
              </a:rPr>
              <a:t>Abril-Junio 2023</a:t>
            </a:r>
          </a:p>
        </c:rich>
      </c:tx>
      <c:layout>
        <c:manualLayout>
          <c:xMode val="edge"/>
          <c:yMode val="edge"/>
          <c:x val="0.29097453096140763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5738043161271509"/>
          <c:y val="0.29675680225869533"/>
          <c:w val="0.78829855643044622"/>
          <c:h val="0.446039439562364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Hoja1!$B$12</c:f>
              <c:strCache>
                <c:ptCount val="1"/>
                <c:pt idx="0">
                  <c:v>Abril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cat>
            <c:strRef>
              <c:f>Hoja1!$H$11:$K$11</c:f>
              <c:strCache>
                <c:ptCount val="4"/>
                <c:pt idx="0">
                  <c:v>Renovaciones</c:v>
                </c:pt>
                <c:pt idx="1">
                  <c:v>Cambio de titular</c:v>
                </c:pt>
                <c:pt idx="2">
                  <c:v>Cambio de Dirección</c:v>
                </c:pt>
                <c:pt idx="3">
                  <c:v>Fusión</c:v>
                </c:pt>
              </c:strCache>
            </c:strRef>
          </c:cat>
          <c:val>
            <c:numRef>
              <c:f>Hoja1!$H$12:$K$12</c:f>
              <c:numCache>
                <c:formatCode>General</c:formatCode>
                <c:ptCount val="4"/>
                <c:pt idx="0">
                  <c:v>789</c:v>
                </c:pt>
                <c:pt idx="1">
                  <c:v>304</c:v>
                </c:pt>
                <c:pt idx="2">
                  <c:v>238</c:v>
                </c:pt>
                <c:pt idx="3">
                  <c:v>5</c:v>
                </c:pt>
              </c:numCache>
            </c:numRef>
          </c:val>
        </c:ser>
        <c:ser>
          <c:idx val="1"/>
          <c:order val="1"/>
          <c:tx>
            <c:strRef>
              <c:f>Hoja1!$B$13</c:f>
              <c:strCache>
                <c:ptCount val="1"/>
                <c:pt idx="0">
                  <c:v>Mayo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cat>
            <c:strRef>
              <c:f>Hoja1!$H$11:$K$11</c:f>
              <c:strCache>
                <c:ptCount val="4"/>
                <c:pt idx="0">
                  <c:v>Renovaciones</c:v>
                </c:pt>
                <c:pt idx="1">
                  <c:v>Cambio de titular</c:v>
                </c:pt>
                <c:pt idx="2">
                  <c:v>Cambio de Dirección</c:v>
                </c:pt>
                <c:pt idx="3">
                  <c:v>Fusión</c:v>
                </c:pt>
              </c:strCache>
            </c:strRef>
          </c:cat>
          <c:val>
            <c:numRef>
              <c:f>Hoja1!$H$13:$K$13</c:f>
              <c:numCache>
                <c:formatCode>General</c:formatCode>
                <c:ptCount val="4"/>
                <c:pt idx="0">
                  <c:v>772</c:v>
                </c:pt>
                <c:pt idx="1">
                  <c:v>226</c:v>
                </c:pt>
                <c:pt idx="2">
                  <c:v>46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Hoja1!$B$14</c:f>
              <c:strCache>
                <c:ptCount val="1"/>
                <c:pt idx="0">
                  <c:v>Junio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Hoja1!$H$11:$K$11</c:f>
              <c:strCache>
                <c:ptCount val="4"/>
                <c:pt idx="0">
                  <c:v>Renovaciones</c:v>
                </c:pt>
                <c:pt idx="1">
                  <c:v>Cambio de titular</c:v>
                </c:pt>
                <c:pt idx="2">
                  <c:v>Cambio de Dirección</c:v>
                </c:pt>
                <c:pt idx="3">
                  <c:v>Fusión</c:v>
                </c:pt>
              </c:strCache>
            </c:strRef>
          </c:cat>
          <c:val>
            <c:numRef>
              <c:f>Hoja1!$H$14:$K$14</c:f>
              <c:numCache>
                <c:formatCode>General</c:formatCode>
                <c:ptCount val="4"/>
                <c:pt idx="0">
                  <c:v>683</c:v>
                </c:pt>
                <c:pt idx="1">
                  <c:v>467</c:v>
                </c:pt>
                <c:pt idx="2">
                  <c:v>65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7736192"/>
        <c:axId val="132755392"/>
      </c:barChart>
      <c:catAx>
        <c:axId val="177736192"/>
        <c:scaling>
          <c:orientation val="minMax"/>
        </c:scaling>
        <c:delete val="0"/>
        <c:axPos val="b"/>
        <c:majorTickMark val="none"/>
        <c:minorTickMark val="none"/>
        <c:tickLblPos val="nextTo"/>
        <c:crossAx val="132755392"/>
        <c:crosses val="autoZero"/>
        <c:auto val="1"/>
        <c:lblAlgn val="ctr"/>
        <c:lblOffset val="100"/>
        <c:noMultiLvlLbl val="0"/>
      </c:catAx>
      <c:valAx>
        <c:axId val="13275539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7736192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>
                <a:latin typeface="Book Antiqua" pitchFamily="18" charset="0"/>
              </a:defRPr>
            </a:pPr>
            <a:endParaRPr lang="es-DO"/>
          </a:p>
        </c:txPr>
      </c:dTable>
    </c:plotArea>
    <c:plotVisOnly val="1"/>
    <c:dispBlanksAs val="gap"/>
    <c:showDLblsOverMax val="0"/>
  </c:chart>
  <c:txPr>
    <a:bodyPr/>
    <a:lstStyle/>
    <a:p>
      <a:pPr>
        <a:defRPr sz="1200"/>
      </a:pPr>
      <a:endParaRPr lang="es-DO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D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s-DO" sz="2000" b="1" i="0" baseline="0" dirty="0">
                <a:effectLst/>
                <a:latin typeface="Book Antiqua" pitchFamily="18" charset="0"/>
              </a:rPr>
              <a:t>Resoluciones publicadas </a:t>
            </a:r>
            <a:endParaRPr lang="es-DO" sz="2000" dirty="0">
              <a:effectLst/>
              <a:latin typeface="Book Antiqua" pitchFamily="18" charset="0"/>
            </a:endParaRPr>
          </a:p>
          <a:p>
            <a:pPr>
              <a:defRPr/>
            </a:pPr>
            <a:r>
              <a:rPr lang="es-DO" sz="2000" b="1" i="0" baseline="0" dirty="0">
                <a:effectLst/>
                <a:latin typeface="Book Antiqua" pitchFamily="18" charset="0"/>
              </a:rPr>
              <a:t>Abril-Junio 2023</a:t>
            </a:r>
            <a:endParaRPr lang="es-DO" sz="2000" dirty="0">
              <a:effectLst/>
              <a:latin typeface="Book Antiqua" pitchFamily="18" charset="0"/>
            </a:endParaRPr>
          </a:p>
        </c:rich>
      </c:tx>
      <c:layout>
        <c:manualLayout>
          <c:xMode val="edge"/>
          <c:yMode val="edge"/>
          <c:x val="0.31635802469135804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1.6975308641975308E-2"/>
          <c:y val="0.32261339133620631"/>
          <c:w val="0.79664734616506272"/>
          <c:h val="0.6121313479440039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Hoja1!$C$18</c:f>
              <c:strCache>
                <c:ptCount val="1"/>
                <c:pt idx="0">
                  <c:v>Dirección General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es-D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Hoja1!$B$19:$B$21</c:f>
              <c:strCache>
                <c:ptCount val="3"/>
                <c:pt idx="0">
                  <c:v>Abril</c:v>
                </c:pt>
                <c:pt idx="1">
                  <c:v>Mayo</c:v>
                </c:pt>
                <c:pt idx="2">
                  <c:v>Junio</c:v>
                </c:pt>
              </c:strCache>
            </c:strRef>
          </c:cat>
          <c:val>
            <c:numRef>
              <c:f>Hoja1!$C$19:$C$21</c:f>
              <c:numCache>
                <c:formatCode>General</c:formatCode>
                <c:ptCount val="3"/>
                <c:pt idx="0">
                  <c:v>8</c:v>
                </c:pt>
                <c:pt idx="1">
                  <c:v>13</c:v>
                </c:pt>
                <c:pt idx="2">
                  <c:v>3</c:v>
                </c:pt>
              </c:numCache>
            </c:numRef>
          </c:val>
        </c:ser>
        <c:ser>
          <c:idx val="1"/>
          <c:order val="1"/>
          <c:tx>
            <c:strRef>
              <c:f>Hoja1!$D$18</c:f>
              <c:strCache>
                <c:ptCount val="1"/>
                <c:pt idx="0">
                  <c:v>Dirección de signos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s-D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Hoja1!$B$19:$B$21</c:f>
              <c:strCache>
                <c:ptCount val="3"/>
                <c:pt idx="0">
                  <c:v>Abril</c:v>
                </c:pt>
                <c:pt idx="1">
                  <c:v>Mayo</c:v>
                </c:pt>
                <c:pt idx="2">
                  <c:v>Junio</c:v>
                </c:pt>
              </c:strCache>
            </c:strRef>
          </c:cat>
          <c:val>
            <c:numRef>
              <c:f>Hoja1!$D$19:$D$21</c:f>
              <c:numCache>
                <c:formatCode>General</c:formatCode>
                <c:ptCount val="3"/>
                <c:pt idx="0">
                  <c:v>37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0942848"/>
        <c:axId val="162829376"/>
      </c:barChart>
      <c:catAx>
        <c:axId val="18094284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>
                <a:latin typeface="Book Antiqua" pitchFamily="18" charset="0"/>
              </a:defRPr>
            </a:pPr>
            <a:endParaRPr lang="es-DO"/>
          </a:p>
        </c:txPr>
        <c:crossAx val="162829376"/>
        <c:crosses val="autoZero"/>
        <c:auto val="1"/>
        <c:lblAlgn val="ctr"/>
        <c:lblOffset val="100"/>
        <c:noMultiLvlLbl val="0"/>
      </c:catAx>
      <c:valAx>
        <c:axId val="16282937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8094284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>
              <a:latin typeface="Book Antiqua" pitchFamily="18" charset="0"/>
            </a:defRPr>
          </a:pPr>
          <a:endParaRPr lang="es-DO"/>
        </a:p>
      </c:txPr>
    </c:legend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D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899AAD-988F-4A64-B576-AA2E4E128035}" type="datetimeFigureOut">
              <a:rPr lang="es-DO" smtClean="0"/>
              <a:t>6/7/2023</a:t>
            </a:fld>
            <a:endParaRPr lang="es-D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D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D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FF0599-33BB-43FB-BA2E-787ECDE0945A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552669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D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FF0599-33BB-43FB-BA2E-787ECDE0945A}" type="slidenum">
              <a:rPr lang="es-DO" smtClean="0"/>
              <a:t>2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752575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D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D1FE-2521-4536-8F56-E315BA399144}" type="datetimeFigureOut">
              <a:rPr lang="es-DO" smtClean="0"/>
              <a:t>6/7/2023</a:t>
            </a:fld>
            <a:endParaRPr lang="es-D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E745-89E6-412E-9E03-FA73F96349E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111360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D1FE-2521-4536-8F56-E315BA399144}" type="datetimeFigureOut">
              <a:rPr lang="es-DO" smtClean="0"/>
              <a:t>6/7/2023</a:t>
            </a:fld>
            <a:endParaRPr lang="es-D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E745-89E6-412E-9E03-FA73F96349E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678747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D1FE-2521-4536-8F56-E315BA399144}" type="datetimeFigureOut">
              <a:rPr lang="es-DO" smtClean="0"/>
              <a:t>6/7/2023</a:t>
            </a:fld>
            <a:endParaRPr lang="es-D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E745-89E6-412E-9E03-FA73F96349E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127276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D1FE-2521-4536-8F56-E315BA399144}" type="datetimeFigureOut">
              <a:rPr lang="es-DO" smtClean="0"/>
              <a:t>6/7/2023</a:t>
            </a:fld>
            <a:endParaRPr lang="es-D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E745-89E6-412E-9E03-FA73F96349E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813037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D1FE-2521-4536-8F56-E315BA399144}" type="datetimeFigureOut">
              <a:rPr lang="es-DO" smtClean="0"/>
              <a:t>6/7/2023</a:t>
            </a:fld>
            <a:endParaRPr lang="es-D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E745-89E6-412E-9E03-FA73F96349E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4222127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D1FE-2521-4536-8F56-E315BA399144}" type="datetimeFigureOut">
              <a:rPr lang="es-DO" smtClean="0"/>
              <a:t>6/7/2023</a:t>
            </a:fld>
            <a:endParaRPr lang="es-D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E745-89E6-412E-9E03-FA73F96349E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846834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D1FE-2521-4536-8F56-E315BA399144}" type="datetimeFigureOut">
              <a:rPr lang="es-DO" smtClean="0"/>
              <a:t>6/7/2023</a:t>
            </a:fld>
            <a:endParaRPr lang="es-D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E745-89E6-412E-9E03-FA73F96349E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286404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D1FE-2521-4536-8F56-E315BA399144}" type="datetimeFigureOut">
              <a:rPr lang="es-DO" smtClean="0"/>
              <a:t>6/7/2023</a:t>
            </a:fld>
            <a:endParaRPr lang="es-D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E745-89E6-412E-9E03-FA73F96349E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698131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D1FE-2521-4536-8F56-E315BA399144}" type="datetimeFigureOut">
              <a:rPr lang="es-DO" smtClean="0"/>
              <a:t>6/7/2023</a:t>
            </a:fld>
            <a:endParaRPr lang="es-D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E745-89E6-412E-9E03-FA73F96349E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49580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D1FE-2521-4536-8F56-E315BA399144}" type="datetimeFigureOut">
              <a:rPr lang="es-DO" smtClean="0"/>
              <a:t>6/7/2023</a:t>
            </a:fld>
            <a:endParaRPr lang="es-D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E745-89E6-412E-9E03-FA73F96349E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396017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D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D1FE-2521-4536-8F56-E315BA399144}" type="datetimeFigureOut">
              <a:rPr lang="es-DO" smtClean="0"/>
              <a:t>6/7/2023</a:t>
            </a:fld>
            <a:endParaRPr lang="es-D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E745-89E6-412E-9E03-FA73F96349E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430008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7D1FE-2521-4536-8F56-E315BA399144}" type="datetimeFigureOut">
              <a:rPr lang="es-DO" smtClean="0"/>
              <a:t>6/7/2023</a:t>
            </a:fld>
            <a:endParaRPr lang="es-D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D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9E745-89E6-412E-9E03-FA73F96349E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140275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D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15616" y="2636912"/>
            <a:ext cx="7161674" cy="3168352"/>
          </a:xfrm>
        </p:spPr>
        <p:txBody>
          <a:bodyPr>
            <a:normAutofit/>
          </a:bodyPr>
          <a:lstStyle/>
          <a:p>
            <a:r>
              <a:rPr lang="es-DO" sz="36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Estadísticas Publicaciones de Servicios </a:t>
            </a:r>
          </a:p>
          <a:p>
            <a:r>
              <a:rPr lang="es-DO" sz="36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Abril-Junio 2023</a:t>
            </a:r>
            <a:endParaRPr lang="es-DO" sz="36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1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36096" y="6309320"/>
            <a:ext cx="3255640" cy="365125"/>
          </a:xfrm>
        </p:spPr>
        <p:txBody>
          <a:bodyPr/>
          <a:lstStyle/>
          <a:p>
            <a:r>
              <a:rPr lang="es-DO" sz="2000" b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División de Publicaciones</a:t>
            </a:r>
            <a:endParaRPr lang="es-DO" sz="2000" b="1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Group 19"/>
          <p:cNvGrpSpPr>
            <a:grpSpLocks noChangeAspect="1"/>
          </p:cNvGrpSpPr>
          <p:nvPr/>
        </p:nvGrpSpPr>
        <p:grpSpPr bwMode="auto">
          <a:xfrm>
            <a:off x="1752036" y="258157"/>
            <a:ext cx="6681559" cy="1954220"/>
            <a:chOff x="1088" y="144"/>
            <a:chExt cx="4831" cy="1396"/>
          </a:xfrm>
        </p:grpSpPr>
        <p:sp>
          <p:nvSpPr>
            <p:cNvPr id="5" name="AutoShape 18"/>
            <p:cNvSpPr>
              <a:spLocks noChangeAspect="1" noChangeArrowheads="1" noTextEdit="1"/>
            </p:cNvSpPr>
            <p:nvPr/>
          </p:nvSpPr>
          <p:spPr bwMode="auto">
            <a:xfrm>
              <a:off x="1088" y="144"/>
              <a:ext cx="3314" cy="13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DO"/>
            </a:p>
          </p:txBody>
        </p:sp>
        <p:pic>
          <p:nvPicPr>
            <p:cNvPr id="6" name="Picture 2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8" y="144"/>
              <a:ext cx="3741" cy="1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21"/>
            <p:cNvSpPr>
              <a:spLocks noChangeArrowheads="1"/>
            </p:cNvSpPr>
            <p:nvPr/>
          </p:nvSpPr>
          <p:spPr bwMode="auto">
            <a:xfrm>
              <a:off x="4825" y="1222"/>
              <a:ext cx="6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Rectangle 22"/>
            <p:cNvSpPr>
              <a:spLocks noChangeArrowheads="1"/>
            </p:cNvSpPr>
            <p:nvPr/>
          </p:nvSpPr>
          <p:spPr bwMode="auto">
            <a:xfrm>
              <a:off x="1088" y="1309"/>
              <a:ext cx="6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23"/>
            <p:cNvSpPr>
              <a:spLocks noChangeArrowheads="1"/>
            </p:cNvSpPr>
            <p:nvPr/>
          </p:nvSpPr>
          <p:spPr bwMode="auto">
            <a:xfrm>
              <a:off x="1088" y="1418"/>
              <a:ext cx="2788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1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                                                                                                                            </a:t>
              </a:r>
              <a:endParaRPr kumimoji="0" lang="es-DO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24"/>
            <p:cNvSpPr>
              <a:spLocks noChangeArrowheads="1"/>
            </p:cNvSpPr>
            <p:nvPr/>
          </p:nvSpPr>
          <p:spPr bwMode="auto">
            <a:xfrm>
              <a:off x="3838" y="1418"/>
              <a:ext cx="2062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                                                                                          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25"/>
            <p:cNvSpPr>
              <a:spLocks noChangeArrowheads="1"/>
            </p:cNvSpPr>
            <p:nvPr/>
          </p:nvSpPr>
          <p:spPr bwMode="auto">
            <a:xfrm>
              <a:off x="5861" y="1419"/>
              <a:ext cx="58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3309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188640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DO" sz="3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Área de Invenciones</a:t>
            </a:r>
            <a:endParaRPr lang="es-DO" sz="3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1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067075"/>
              </p:ext>
            </p:extLst>
          </p:nvPr>
        </p:nvGraphicFramePr>
        <p:xfrm>
          <a:off x="457200" y="1268760"/>
          <a:ext cx="8229600" cy="48574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0069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188640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2532760"/>
              </p:ext>
            </p:extLst>
          </p:nvPr>
        </p:nvGraphicFramePr>
        <p:xfrm>
          <a:off x="457200" y="692696"/>
          <a:ext cx="8229600" cy="54334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5467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3 Marcador de contenido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188640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4625942"/>
              </p:ext>
            </p:extLst>
          </p:nvPr>
        </p:nvGraphicFramePr>
        <p:xfrm>
          <a:off x="457200" y="764704"/>
          <a:ext cx="8229600" cy="53614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7099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188640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6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6155120"/>
              </p:ext>
            </p:extLst>
          </p:nvPr>
        </p:nvGraphicFramePr>
        <p:xfrm>
          <a:off x="457200" y="958578"/>
          <a:ext cx="8229600" cy="51675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9967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188640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98976" cy="1143000"/>
          </a:xfrm>
        </p:spPr>
        <p:txBody>
          <a:bodyPr>
            <a:normAutofit/>
          </a:bodyPr>
          <a:lstStyle/>
          <a:p>
            <a:pPr algn="l"/>
            <a:r>
              <a:rPr lang="es-DO" sz="3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Área de Signos Distintivos</a:t>
            </a:r>
            <a:endParaRPr lang="es-DO" sz="3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4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4439944"/>
              </p:ext>
            </p:extLst>
          </p:nvPr>
        </p:nvGraphicFramePr>
        <p:xfrm>
          <a:off x="457200" y="1600200"/>
          <a:ext cx="7576244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9270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188640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5667326"/>
              </p:ext>
            </p:extLst>
          </p:nvPr>
        </p:nvGraphicFramePr>
        <p:xfrm>
          <a:off x="457200" y="958578"/>
          <a:ext cx="8229600" cy="51675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9365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188640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6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5911952"/>
              </p:ext>
            </p:extLst>
          </p:nvPr>
        </p:nvGraphicFramePr>
        <p:xfrm>
          <a:off x="539552" y="1268760"/>
          <a:ext cx="8229600" cy="49294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5796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195</TotalTime>
  <Words>66</Words>
  <Application>Microsoft Office PowerPoint</Application>
  <PresentationFormat>Presentación en pantalla (4:3)</PresentationFormat>
  <Paragraphs>25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Presentación de PowerPoint</vt:lpstr>
      <vt:lpstr>Área de Invenciones</vt:lpstr>
      <vt:lpstr>Presentación de PowerPoint</vt:lpstr>
      <vt:lpstr>Presentación de PowerPoint</vt:lpstr>
      <vt:lpstr>Presentación de PowerPoint</vt:lpstr>
      <vt:lpstr>Área de Signos Distintivos</vt:lpstr>
      <vt:lpstr>Presentación de PowerPoint</vt:lpstr>
      <vt:lpstr>Presentación de PowerPoint</vt:lpstr>
    </vt:vector>
  </TitlesOfParts>
  <Company>ONAPI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Marte Núñez</dc:creator>
  <cp:lastModifiedBy>Manuel Seijas</cp:lastModifiedBy>
  <cp:revision>45</cp:revision>
  <dcterms:created xsi:type="dcterms:W3CDTF">2022-02-09T14:22:14Z</dcterms:created>
  <dcterms:modified xsi:type="dcterms:W3CDTF">2023-07-06T15:57:52Z</dcterms:modified>
</cp:coreProperties>
</file>