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6" r:id="rId3"/>
    <p:sldId id="268" r:id="rId4"/>
    <p:sldId id="269" r:id="rId5"/>
    <p:sldId id="274" r:id="rId6"/>
    <p:sldId id="275" r:id="rId7"/>
    <p:sldId id="276" r:id="rId8"/>
    <p:sldId id="277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7" autoAdjust="0"/>
    <p:restoredTop sz="94575" autoAdjust="0"/>
  </p:normalViewPr>
  <p:slideViewPr>
    <p:cSldViewPr>
      <p:cViewPr>
        <p:scale>
          <a:sx n="76" d="100"/>
          <a:sy n="76" d="100"/>
        </p:scale>
        <p:origin x="-612" y="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EC7B0-6AE6-42A7-9D60-D03DE09C4AF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69181-2B59-4309-8578-F798B40CE7D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A465F-77C7-4E44-8303-4741EAD2AFC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DF3F3-A8A9-4375-A03C-646410083B4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66FCE-29F5-45AD-88C4-D7FA5323D27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7BC25-F302-4917-85B9-724B7AB44DC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A9AAE-FF77-4AA4-9696-2738BF085E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ADD9F-7AE4-45B6-823F-9CB82F8168C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569BE-2836-47FE-B41D-B042D5DCB5E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420FF-0138-4EDA-8F28-D552DEFA56B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DO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F9193-AF1D-4C35-8A94-1C485C0B85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text styles</a:t>
            </a:r>
          </a:p>
          <a:p>
            <a:pPr lvl="1"/>
            <a:r>
              <a:rPr lang="en-US" altLang="es-DO" smtClean="0"/>
              <a:t>Second level</a:t>
            </a:r>
          </a:p>
          <a:p>
            <a:pPr lvl="2"/>
            <a:r>
              <a:rPr lang="en-US" altLang="es-DO" smtClean="0"/>
              <a:t>Third level</a:t>
            </a:r>
          </a:p>
          <a:p>
            <a:pPr lvl="3"/>
            <a:r>
              <a:rPr lang="en-US" altLang="es-DO" smtClean="0"/>
              <a:t>Fourth level</a:t>
            </a:r>
          </a:p>
          <a:p>
            <a:pPr lvl="4"/>
            <a:r>
              <a:rPr lang="en-US" altLang="es-DO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58EBD3C-77D7-4313-A835-2A34AFC5659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png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png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png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.png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.png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2636912"/>
            <a:ext cx="7161674" cy="3168352"/>
          </a:xfrm>
        </p:spPr>
        <p:txBody>
          <a:bodyPr>
            <a:normAutofit/>
          </a:bodyPr>
          <a:lstStyle/>
          <a:p>
            <a:r>
              <a:rPr lang="es-DO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Estadísticas Publicaciones de Servicios </a:t>
            </a:r>
          </a:p>
          <a:p>
            <a:r>
              <a:rPr lang="es-DO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julio-sept. 2024</a:t>
            </a:r>
            <a:endParaRPr lang="es-DO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1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35583" y="4941168"/>
            <a:ext cx="3255640" cy="1229221"/>
          </a:xfrm>
        </p:spPr>
        <p:txBody>
          <a:bodyPr/>
          <a:lstStyle/>
          <a:p>
            <a:r>
              <a:rPr lang="es-DO" sz="24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Publicaciones</a:t>
            </a:r>
            <a:endParaRPr lang="es-DO" sz="2400" b="1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19"/>
          <p:cNvGrpSpPr>
            <a:grpSpLocks noChangeAspect="1"/>
          </p:cNvGrpSpPr>
          <p:nvPr/>
        </p:nvGrpSpPr>
        <p:grpSpPr bwMode="auto">
          <a:xfrm>
            <a:off x="1752036" y="258157"/>
            <a:ext cx="6681559" cy="1954220"/>
            <a:chOff x="1088" y="144"/>
            <a:chExt cx="4831" cy="1396"/>
          </a:xfrm>
        </p:grpSpPr>
        <p:sp>
          <p:nvSpPr>
            <p:cNvPr id="5" name="AutoShape 18"/>
            <p:cNvSpPr>
              <a:spLocks noChangeAspect="1" noChangeArrowheads="1" noTextEdit="1"/>
            </p:cNvSpPr>
            <p:nvPr/>
          </p:nvSpPr>
          <p:spPr bwMode="auto">
            <a:xfrm>
              <a:off x="1088" y="144"/>
              <a:ext cx="3314" cy="1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DO"/>
            </a:p>
          </p:txBody>
        </p:sp>
        <p:pic>
          <p:nvPicPr>
            <p:cNvPr id="6" name="Picture 2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8" y="144"/>
              <a:ext cx="3741" cy="1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4825" y="1222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22"/>
            <p:cNvSpPr>
              <a:spLocks noChangeArrowheads="1"/>
            </p:cNvSpPr>
            <p:nvPr/>
          </p:nvSpPr>
          <p:spPr bwMode="auto">
            <a:xfrm>
              <a:off x="1088" y="1309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23"/>
            <p:cNvSpPr>
              <a:spLocks noChangeArrowheads="1"/>
            </p:cNvSpPr>
            <p:nvPr/>
          </p:nvSpPr>
          <p:spPr bwMode="auto">
            <a:xfrm>
              <a:off x="1088" y="1418"/>
              <a:ext cx="278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                                                                                                                            </a:t>
              </a:r>
              <a:endParaRPr kumimoji="0" lang="es-DO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24"/>
            <p:cNvSpPr>
              <a:spLocks noChangeArrowheads="1"/>
            </p:cNvSpPr>
            <p:nvPr/>
          </p:nvSpPr>
          <p:spPr bwMode="auto">
            <a:xfrm>
              <a:off x="3838" y="1418"/>
              <a:ext cx="2062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                                                                                          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25"/>
            <p:cNvSpPr>
              <a:spLocks noChangeArrowheads="1"/>
            </p:cNvSpPr>
            <p:nvPr/>
          </p:nvSpPr>
          <p:spPr bwMode="auto">
            <a:xfrm>
              <a:off x="5861" y="1419"/>
              <a:ext cx="58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008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276258"/>
              </p:ext>
            </p:extLst>
          </p:nvPr>
        </p:nvGraphicFramePr>
        <p:xfrm>
          <a:off x="501650" y="1516063"/>
          <a:ext cx="7713688" cy="4882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" name="Gráfico" r:id="rId3" imgW="8562923" imgH="5429151" progId="MSGraph.Chart.8">
                  <p:embed followColorScheme="full"/>
                </p:oleObj>
              </mc:Choice>
              <mc:Fallback>
                <p:oleObj name="Gráfico" r:id="rId3" imgW="8562923" imgH="5429151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1516063"/>
                        <a:ext cx="7713688" cy="48822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611188" y="915988"/>
            <a:ext cx="74882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altLang="es-DO" b="1" dirty="0"/>
              <a:t>Grafico publicaciones de las siguientes </a:t>
            </a:r>
            <a:r>
              <a:rPr lang="es-ES" altLang="es-DO" b="1" dirty="0" smtClean="0"/>
              <a:t>modalidades. Trimestre </a:t>
            </a:r>
          </a:p>
          <a:p>
            <a:pPr algn="ctr"/>
            <a:r>
              <a:rPr lang="es-ES" altLang="es-DO" b="1" dirty="0" smtClean="0"/>
              <a:t>15 </a:t>
            </a:r>
            <a:r>
              <a:rPr lang="es-ES" altLang="es-DO" b="1" dirty="0"/>
              <a:t>de </a:t>
            </a:r>
            <a:r>
              <a:rPr lang="es-ES" altLang="es-DO" b="1" dirty="0" smtClean="0"/>
              <a:t>julio </a:t>
            </a:r>
            <a:r>
              <a:rPr lang="es-ES" altLang="es-DO" b="1" dirty="0"/>
              <a:t>– </a:t>
            </a:r>
            <a:r>
              <a:rPr lang="es-ES" altLang="es-DO" b="1" dirty="0" smtClean="0"/>
              <a:t>30 </a:t>
            </a:r>
            <a:r>
              <a:rPr lang="es-ES" altLang="es-DO" b="1" dirty="0"/>
              <a:t>de </a:t>
            </a:r>
            <a:r>
              <a:rPr lang="es-ES" altLang="es-DO" b="1" dirty="0" smtClean="0"/>
              <a:t>sept. 2024</a:t>
            </a:r>
            <a:endParaRPr lang="en-US" altLang="es-DO" b="1" dirty="0"/>
          </a:p>
        </p:txBody>
      </p:sp>
      <p:sp>
        <p:nvSpPr>
          <p:cNvPr id="3076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3077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5986182"/>
              </p:ext>
            </p:extLst>
          </p:nvPr>
        </p:nvGraphicFramePr>
        <p:xfrm>
          <a:off x="322263" y="908050"/>
          <a:ext cx="8480425" cy="588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2" name="Gráfico" r:id="rId3" imgW="8486761" imgH="5905593" progId="MSGraph.Chart.8">
                  <p:embed followColorScheme="full"/>
                </p:oleObj>
              </mc:Choice>
              <mc:Fallback>
                <p:oleObj name="Gráfico" r:id="rId3" imgW="8486761" imgH="5905593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3" y="908050"/>
                        <a:ext cx="8480425" cy="588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7172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4497724"/>
              </p:ext>
            </p:extLst>
          </p:nvPr>
        </p:nvGraphicFramePr>
        <p:xfrm>
          <a:off x="395288" y="836613"/>
          <a:ext cx="8521700" cy="543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5" name="Gráfico" r:id="rId3" imgW="8505801" imgH="5515025" progId="MSGraph.Chart.8">
                  <p:embed followColorScheme="full"/>
                </p:oleObj>
              </mc:Choice>
              <mc:Fallback>
                <p:oleObj name="Gráfico" r:id="rId3" imgW="8505801" imgH="5515025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836613"/>
                        <a:ext cx="8521700" cy="543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8196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0908934"/>
              </p:ext>
            </p:extLst>
          </p:nvPr>
        </p:nvGraphicFramePr>
        <p:xfrm>
          <a:off x="622299" y="1000109"/>
          <a:ext cx="8093105" cy="4803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2" name="Gráfico" r:id="rId3" imgW="8543883" imgH="5467317" progId="MSGraph.Chart.8">
                  <p:embed followColorScheme="full"/>
                </p:oleObj>
              </mc:Choice>
              <mc:Fallback>
                <p:oleObj name="Gráfico" r:id="rId3" imgW="8543883" imgH="5467317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299" y="1000109"/>
                        <a:ext cx="8093105" cy="48032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1024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6028860"/>
              </p:ext>
            </p:extLst>
          </p:nvPr>
        </p:nvGraphicFramePr>
        <p:xfrm>
          <a:off x="428596" y="1214422"/>
          <a:ext cx="7143800" cy="5005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4" name="Gráfico" r:id="rId3" imgW="8867892" imgH="6219828" progId="MSGraph.Chart.8">
                  <p:embed followColorScheme="full"/>
                </p:oleObj>
              </mc:Choice>
              <mc:Fallback>
                <p:oleObj name="Gráfico" r:id="rId3" imgW="8867892" imgH="6219828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1214422"/>
                        <a:ext cx="7143800" cy="50054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1 Título"/>
          <p:cNvSpPr txBox="1">
            <a:spLocks/>
          </p:cNvSpPr>
          <p:nvPr/>
        </p:nvSpPr>
        <p:spPr bwMode="auto">
          <a:xfrm>
            <a:off x="107950" y="109538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410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47625"/>
            <a:ext cx="17383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43064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0079306"/>
              </p:ext>
            </p:extLst>
          </p:nvPr>
        </p:nvGraphicFramePr>
        <p:xfrm>
          <a:off x="120650" y="709613"/>
          <a:ext cx="7651505" cy="5362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8" name="Gráfico" r:id="rId3" imgW="9658399" imgH="6800910" progId="MSGraph.Chart.8">
                  <p:embed followColorScheme="full"/>
                </p:oleObj>
              </mc:Choice>
              <mc:Fallback>
                <p:oleObj name="Gráfico" r:id="rId3" imgW="9658399" imgH="680091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709613"/>
                        <a:ext cx="7651505" cy="53625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 dirty="0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512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91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9451571"/>
              </p:ext>
            </p:extLst>
          </p:nvPr>
        </p:nvGraphicFramePr>
        <p:xfrm>
          <a:off x="584200" y="1268760"/>
          <a:ext cx="8534400" cy="547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2" name="Gráfico" r:id="rId3" imgW="8486761" imgH="5429151" progId="MSGraph.Chart.8">
                  <p:embed followColorScheme="full"/>
                </p:oleObj>
              </mc:Choice>
              <mc:Fallback>
                <p:oleObj name="Gráfico" r:id="rId3" imgW="8486761" imgH="5429151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1268760"/>
                        <a:ext cx="8534400" cy="547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922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3794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5365</TotalTime>
  <Words>74</Words>
  <Application>Microsoft Office PowerPoint</Application>
  <PresentationFormat>Presentación en pantalla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Default Design</vt:lpstr>
      <vt:lpstr>Gráfico</vt:lpstr>
      <vt:lpstr>Microsoft Graph Chart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Onapi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a.alvarez</dc:creator>
  <cp:lastModifiedBy>Manuel Seijas</cp:lastModifiedBy>
  <cp:revision>1778</cp:revision>
  <cp:lastPrinted>2023-10-10T13:14:18Z</cp:lastPrinted>
  <dcterms:created xsi:type="dcterms:W3CDTF">2007-02-01T18:57:29Z</dcterms:created>
  <dcterms:modified xsi:type="dcterms:W3CDTF">2024-10-04T19:53:55Z</dcterms:modified>
</cp:coreProperties>
</file>